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3" r:id="rId1"/>
  </p:sldMasterIdLst>
  <p:notesMasterIdLst>
    <p:notesMasterId r:id="rId37"/>
  </p:notesMasterIdLst>
  <p:sldIdLst>
    <p:sldId id="340" r:id="rId2"/>
    <p:sldId id="306" r:id="rId3"/>
    <p:sldId id="294" r:id="rId4"/>
    <p:sldId id="341" r:id="rId5"/>
    <p:sldId id="292" r:id="rId6"/>
    <p:sldId id="307" r:id="rId7"/>
    <p:sldId id="338" r:id="rId8"/>
    <p:sldId id="339" r:id="rId9"/>
    <p:sldId id="309" r:id="rId10"/>
    <p:sldId id="311" r:id="rId11"/>
    <p:sldId id="332" r:id="rId12"/>
    <p:sldId id="330" r:id="rId13"/>
    <p:sldId id="331" r:id="rId14"/>
    <p:sldId id="310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18" r:id="rId23"/>
    <p:sldId id="333" r:id="rId24"/>
    <p:sldId id="322" r:id="rId25"/>
    <p:sldId id="334" r:id="rId26"/>
    <p:sldId id="335" r:id="rId27"/>
    <p:sldId id="336" r:id="rId28"/>
    <p:sldId id="337" r:id="rId29"/>
    <p:sldId id="327" r:id="rId30"/>
    <p:sldId id="328" r:id="rId31"/>
    <p:sldId id="324" r:id="rId32"/>
    <p:sldId id="325" r:id="rId33"/>
    <p:sldId id="304" r:id="rId34"/>
    <p:sldId id="302" r:id="rId35"/>
    <p:sldId id="326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0342"/>
    <a:srgbClr val="005200"/>
    <a:srgbClr val="4F032E"/>
    <a:srgbClr val="224E04"/>
    <a:srgbClr val="B91391"/>
    <a:srgbClr val="146404"/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8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9496E-D665-4FB9-ABF5-A61E543A4833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3826B49-25A6-47A9-8CEB-00F58E7AC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4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241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695325"/>
            <a:ext cx="6215063" cy="5889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 userDrawn="1"/>
        </p:nvSpPr>
        <p:spPr>
          <a:xfrm>
            <a:off x="8229600" y="304800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521875"/>
            <a:ext cx="5200339" cy="384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531813"/>
            <a:ext cx="2241550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1813"/>
            <a:ext cx="6572250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cs typeface="SolaimanLipi" pitchFamily="65" charset="0"/>
              </a:defRPr>
            </a:lvl1pPr>
          </a:lstStyle>
          <a:p>
            <a:r>
              <a:rPr lang="bn-BD" sz="1400" dirty="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dirty="0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813"/>
            <a:ext cx="5822950" cy="592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9388" y="1392238"/>
            <a:ext cx="8786812" cy="50609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813"/>
            <a:ext cx="5822950" cy="592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392238"/>
            <a:ext cx="8786812" cy="50609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cs typeface="SolaimanLipi" pitchFamily="65" charset="0"/>
              </a:defRPr>
            </a:lvl1pPr>
          </a:lstStyle>
          <a:p>
            <a:r>
              <a:rPr lang="bn-BD" sz="1400" dirty="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dirty="0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813"/>
            <a:ext cx="5822950" cy="592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79388" y="1392238"/>
            <a:ext cx="8786812" cy="506095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C11805-0DAB-4435-A2C2-FCB122FA250A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4038600"/>
            <a:ext cx="586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058F-8A37-41EE-BCE4-F81E9E1B4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1875"/>
            <a:ext cx="5200339" cy="384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1875"/>
            <a:ext cx="5200339" cy="384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92238"/>
            <a:ext cx="4316412" cy="5060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2238"/>
            <a:ext cx="4318000" cy="5060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1875"/>
            <a:ext cx="5200339" cy="384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1875"/>
            <a:ext cx="5200339" cy="384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uter1_h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484938"/>
            <a:ext cx="914241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omputer1_h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88" y="0"/>
            <a:ext cx="91424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531813"/>
            <a:ext cx="582295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310" tIns="32155" rIns="64310" bIns="321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Heading Comes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92238"/>
            <a:ext cx="8786812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310" tIns="32155" rIns="64310" bIns="32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 userDrawn="1"/>
        </p:nvSpPr>
        <p:spPr>
          <a:xfrm>
            <a:off x="8229600" y="304800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521875"/>
            <a:ext cx="5200339" cy="3840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  <p:sldLayoutId id="2147484829" r:id="rId12"/>
    <p:sldLayoutId id="2147484830" r:id="rId13"/>
    <p:sldLayoutId id="2147484831" r:id="rId14"/>
    <p:sldLayoutId id="2147484833" r:id="rId15"/>
  </p:sldLayoutIdLst>
  <p:txStyles>
    <p:titleStyle>
      <a:lvl1pPr algn="l" defTabSz="642938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+mj-lt"/>
          <a:ea typeface="+mj-ea"/>
          <a:cs typeface="+mj-cs"/>
        </a:defRPr>
      </a:lvl1pPr>
      <a:lvl2pPr algn="l" defTabSz="642938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2pPr>
      <a:lvl3pPr algn="l" defTabSz="642938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3pPr>
      <a:lvl4pPr algn="l" defTabSz="642938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4pPr>
      <a:lvl5pPr algn="l" defTabSz="642938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5pPr>
      <a:lvl6pPr marL="4572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6pPr>
      <a:lvl7pPr marL="9144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7pPr>
      <a:lvl8pPr marL="13716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8pPr>
      <a:lvl9pPr marL="18288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41300" indent="-241300" algn="l" defTabSz="642938" rtl="0" fontAlgn="base">
        <a:spcBef>
          <a:spcPct val="20000"/>
        </a:spcBef>
        <a:spcAft>
          <a:spcPct val="0"/>
        </a:spcAft>
        <a:buChar char="•"/>
        <a:defRPr sz="2300">
          <a:solidFill>
            <a:srgbClr val="003399"/>
          </a:solidFill>
          <a:latin typeface="+mn-lt"/>
          <a:ea typeface="+mn-ea"/>
          <a:cs typeface="+mn-cs"/>
        </a:defRPr>
      </a:lvl1pPr>
      <a:lvl2pPr marL="522288" indent="-200025" algn="l" defTabSz="642938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  <a:cs typeface="+mn-cs"/>
        </a:defRPr>
      </a:lvl2pPr>
      <a:lvl3pPr marL="803275" indent="-160338" algn="l" defTabSz="642938" rtl="0" fontAlgn="base">
        <a:spcBef>
          <a:spcPct val="20000"/>
        </a:spcBef>
        <a:spcAft>
          <a:spcPct val="0"/>
        </a:spcAft>
        <a:buChar char="•"/>
        <a:defRPr sz="1700">
          <a:solidFill>
            <a:srgbClr val="003399"/>
          </a:solidFill>
          <a:latin typeface="+mn-lt"/>
          <a:cs typeface="+mn-cs"/>
        </a:defRPr>
      </a:lvl3pPr>
      <a:lvl4pPr marL="1125538" indent="-160338" algn="l" defTabSz="642938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3399"/>
          </a:solidFill>
          <a:latin typeface="+mn-lt"/>
          <a:cs typeface="+mn-cs"/>
        </a:defRPr>
      </a:lvl4pPr>
      <a:lvl5pPr marL="1446213" indent="-160338" algn="l" defTabSz="642938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5pPr>
      <a:lvl6pPr marL="19034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6pPr>
      <a:lvl7pPr marL="23606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7pPr>
      <a:lvl8pPr marL="28178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8pPr>
      <a:lvl9pPr marL="32750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slide" Target="slide35.xml"/><Relationship Id="rId12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4.xml"/><Relationship Id="rId11" Type="http://schemas.openxmlformats.org/officeDocument/2006/relationships/slide" Target="slide31.xml"/><Relationship Id="rId5" Type="http://schemas.openxmlformats.org/officeDocument/2006/relationships/slide" Target="slide33.xml"/><Relationship Id="rId15" Type="http://schemas.openxmlformats.org/officeDocument/2006/relationships/hyperlink" Target="file:///O:\Fonts.rar" TargetMode="External"/><Relationship Id="rId10" Type="http://schemas.openxmlformats.org/officeDocument/2006/relationships/slide" Target="slide8.xml"/><Relationship Id="rId4" Type="http://schemas.openxmlformats.org/officeDocument/2006/relationships/slide" Target="slide32.xml"/><Relationship Id="rId9" Type="http://schemas.openxmlformats.org/officeDocument/2006/relationships/slide" Target="slide3.xml"/><Relationship Id="rId1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38.gif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6618516" y="384399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618516" y="2997588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প্রথম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6618516" y="470682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6618516" y="512767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6618516" y="5576668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618516" y="600808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6618516" y="2562664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4400" y="101598"/>
            <a:ext cx="2209800" cy="73504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সূচিপত্র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6" name="Rounded Rectangle 15">
            <a:hlinkClick r:id="rId9" action="ppaction://hlinksldjump"/>
          </p:cNvPr>
          <p:cNvSpPr/>
          <p:nvPr/>
        </p:nvSpPr>
        <p:spPr>
          <a:xfrm>
            <a:off x="6632584" y="169281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" name="Rounded Rectangle 19">
            <a:hlinkClick r:id="rId10" action="ppaction://hlinksldjump"/>
          </p:cNvPr>
          <p:cNvSpPr/>
          <p:nvPr/>
        </p:nvSpPr>
        <p:spPr>
          <a:xfrm>
            <a:off x="6608308" y="341728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ঘোষনা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1" name="Rounded Rectangle 20">
            <a:hlinkClick r:id="rId11" action="ppaction://hlinksldjump"/>
          </p:cNvPr>
          <p:cNvSpPr/>
          <p:nvPr/>
        </p:nvSpPr>
        <p:spPr>
          <a:xfrm>
            <a:off x="6615332" y="427775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5" name="Rounded Rectangle 24">
            <a:hlinkClick r:id="rId12" action="ppaction://hlinksldjump"/>
          </p:cNvPr>
          <p:cNvSpPr/>
          <p:nvPr/>
        </p:nvSpPr>
        <p:spPr>
          <a:xfrm>
            <a:off x="6629400" y="212774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6" name="Rounded Rectangle 25">
            <a:hlinkClick r:id="rId13" action="ppaction://hlinksldjump"/>
          </p:cNvPr>
          <p:cNvSpPr/>
          <p:nvPr/>
        </p:nvSpPr>
        <p:spPr>
          <a:xfrm>
            <a:off x="6629400" y="124147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শুভেচ্ছা বিনিময়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7" name="Title 17"/>
          <p:cNvSpPr txBox="1">
            <a:spLocks/>
          </p:cNvSpPr>
          <p:nvPr/>
        </p:nvSpPr>
        <p:spPr>
          <a:xfrm>
            <a:off x="-2046516" y="22066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275147-acer-am3470-uc30p-full-set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6800" y="1828800"/>
            <a:ext cx="4762500" cy="3733800"/>
          </a:xfrm>
          <a:prstGeom prst="rect">
            <a:avLst/>
          </a:prstGeom>
        </p:spPr>
      </p:pic>
      <p:sp>
        <p:nvSpPr>
          <p:cNvPr id="17" name="TextBox 16">
            <a:hlinkClick r:id="rId15" action="ppaction://hlinkfile"/>
          </p:cNvPr>
          <p:cNvSpPr txBox="1"/>
          <p:nvPr/>
        </p:nvSpPr>
        <p:spPr>
          <a:xfrm>
            <a:off x="38100" y="5711674"/>
            <a:ext cx="6172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C00000"/>
                </a:solidFill>
              </a:rPr>
              <a:t> If Font Problem Please install this font :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SolaimanLipi,  NikoshBAN,  Times New Roman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3" grpId="0" build="p" animBg="1"/>
      <p:bldP spid="14" grpId="0" build="p" animBg="1"/>
      <p:bldP spid="15" grpId="0" animBg="1"/>
      <p:bldP spid="16" grpId="0" build="p" animBg="1"/>
      <p:bldP spid="20" grpId="0" build="p" animBg="1"/>
      <p:bldP spid="21" grpId="0" build="p" animBg="1"/>
      <p:bldP spid="25" grpId="0" build="p" animBg="1"/>
      <p:bldP spid="26" grpId="0" build="p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panasonictoughbookcf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066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samsung-R620-notebook-pc-blu-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614488"/>
            <a:ext cx="3200400" cy="2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035843"/>
            <a:ext cx="3657600" cy="330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72200" y="5257800"/>
            <a:ext cx="2590800" cy="510778"/>
          </a:xfrm>
          <a:prstGeom prst="wedgeRoundRectCallout">
            <a:avLst>
              <a:gd name="adj1" fmla="val -6168"/>
              <a:gd name="adj2" fmla="val -29260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নোটবুক কম্পিউটার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2362200"/>
            <a:ext cx="2590800" cy="510778"/>
          </a:xfrm>
          <a:prstGeom prst="wedgeRoundRectCallout">
            <a:avLst>
              <a:gd name="adj1" fmla="val -54907"/>
              <a:gd name="adj2" fmla="val -14200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ডেক্সটপ কম্পিউটার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5410200"/>
            <a:ext cx="2590800" cy="510778"/>
          </a:xfrm>
          <a:prstGeom prst="wedgeRoundRectCallout">
            <a:avLst>
              <a:gd name="adj1" fmla="val 95793"/>
              <a:gd name="adj2" fmla="val -1391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ল্যাপটপ কম্পিউটার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1_04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0058" y="1034142"/>
            <a:ext cx="3200400" cy="498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ic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6775" y="3810000"/>
            <a:ext cx="2954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50px-AKAT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21830"/>
            <a:ext cx="32038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" y="5715000"/>
            <a:ext cx="2590800" cy="510778"/>
          </a:xfrm>
          <a:prstGeom prst="wedgeRoundRectCallout">
            <a:avLst>
              <a:gd name="adj1" fmla="val 55824"/>
              <a:gd name="adj2" fmla="val -13706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ডিজিটাল কম্পিউটার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286000"/>
            <a:ext cx="2514600" cy="510778"/>
          </a:xfrm>
          <a:prstGeom prst="wedgeRoundRectCallout">
            <a:avLst>
              <a:gd name="adj1" fmla="val -54477"/>
              <a:gd name="adj2" fmla="val -1400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এ্যানালগ কম্পিউটার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6019800"/>
            <a:ext cx="2590800" cy="510778"/>
          </a:xfrm>
          <a:prstGeom prst="wedgeRoundRectCallout">
            <a:avLst>
              <a:gd name="adj1" fmla="val -35015"/>
              <a:gd name="adj2" fmla="val -24565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হাইব্রিড কম্পিউটার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ini 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0480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inframe comp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1" y="1066800"/>
            <a:ext cx="565573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52800" y="5791200"/>
            <a:ext cx="2590800" cy="510778"/>
          </a:xfrm>
          <a:prstGeom prst="wedgeRoundRectCallout">
            <a:avLst>
              <a:gd name="adj1" fmla="val -61070"/>
              <a:gd name="adj2" fmla="val -20451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মিনিফ্রেম কম্পিউটার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5791200"/>
            <a:ext cx="2590800" cy="510778"/>
          </a:xfrm>
          <a:prstGeom prst="wedgeRoundRectCallout">
            <a:avLst>
              <a:gd name="adj1" fmla="val -46504"/>
              <a:gd name="adj2" fmla="val -19315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মেইনফ্রেম কম্পিউটার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504x_Cray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462524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atlas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5078" y="1143000"/>
            <a:ext cx="410307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747486" y="5090886"/>
            <a:ext cx="2605314" cy="518886"/>
            <a:chOff x="2743200" y="5791200"/>
            <a:chExt cx="2605314" cy="518886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5791200"/>
              <a:ext cx="2590800" cy="510778"/>
            </a:xfrm>
            <a:prstGeom prst="wedgeRoundRectCallout">
              <a:avLst>
                <a:gd name="adj1" fmla="val -3367"/>
                <a:gd name="adj2" fmla="val -18178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rgbClr val="005200"/>
                  </a:solidFill>
                  <a:latin typeface="SolaimanLipi" pitchFamily="65" charset="0"/>
                  <a:cs typeface="SolaimanLipi" pitchFamily="65" charset="0"/>
                </a:rPr>
                <a:t>সুপার কম্পিউটার</a:t>
              </a:r>
              <a:endParaRPr lang="en-US" b="1" dirty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7714" y="5799308"/>
              <a:ext cx="2590800" cy="510778"/>
            </a:xfrm>
            <a:prstGeom prst="wedgeRoundRectCallout">
              <a:avLst>
                <a:gd name="adj1" fmla="val 134448"/>
                <a:gd name="adj2" fmla="val -17894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8106" y="5087256"/>
            <a:ext cx="445589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বিভিন্ন শ্রেণীর  কম্পিউটার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8682" y="5890573"/>
            <a:ext cx="895531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bn-BD" sz="3600" b="1" dirty="0" smtClean="0">
                <a:solidFill>
                  <a:srgbClr val="650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আমাদের এবারের আলোচনা কম্পিউটারে শ্রেণী বিভাগ</a:t>
            </a:r>
            <a:endParaRPr lang="en-US" sz="3600" b="1" dirty="0">
              <a:solidFill>
                <a:srgbClr val="650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শ্রেণী বিভাগ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5250" y="1568450"/>
            <a:ext cx="8991600" cy="5060950"/>
          </a:xfrm>
          <a:prstGeom prst="rect">
            <a:avLst/>
          </a:prstGeom>
        </p:spPr>
        <p:txBody>
          <a:bodyPr/>
          <a:lstStyle/>
          <a:p>
            <a:pPr marL="241300" marR="0" lvl="0" indent="-241300" algn="just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কাজের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ধরন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ও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প্রকৃতির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উপর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ভিত্তি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করে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কম্পিউটারকে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তিন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টি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ভাগে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ভাগ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করা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হয়েছে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।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যথা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ঃ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33338" y="1019628"/>
            <a:ext cx="9029700" cy="581025"/>
            <a:chOff x="21" y="633"/>
            <a:chExt cx="5688" cy="366"/>
          </a:xfrm>
        </p:grpSpPr>
        <p:pic>
          <p:nvPicPr>
            <p:cNvPr id="25" name="Picture 1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" y="648"/>
              <a:ext cx="57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489" y="660"/>
              <a:ext cx="5220" cy="321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/>
              <a:endParaRPr lang="en-US" sz="1800" b="1">
                <a:solidFill>
                  <a:schemeClr val="accent2"/>
                </a:solidFill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552" y="633"/>
              <a:ext cx="5145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3100" dirty="0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bn-BD" sz="3100" dirty="0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কাজের ধরণ ও প্রকৃতির উপর ভিত্তিকরে  </a:t>
              </a:r>
              <a:r>
                <a:rPr lang="bn-BD" sz="3100" dirty="0" smtClean="0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শ্রেণীবিভাগঃ</a:t>
              </a:r>
              <a:endParaRPr lang="bn-BD" sz="3100" dirty="0">
                <a:solidFill>
                  <a:srgbClr val="A50021"/>
                </a:solidFill>
                <a:latin typeface="SolaimanLipi" pitchFamily="65" charset="0"/>
                <a:cs typeface="SolaimanLipi" pitchFamily="65" charset="0"/>
              </a:endParaRPr>
            </a:p>
          </p:txBody>
        </p:sp>
      </p:grpSp>
      <p:grpSp>
        <p:nvGrpSpPr>
          <p:cNvPr id="28" name="Group 49"/>
          <p:cNvGrpSpPr>
            <a:grpSpLocks/>
          </p:cNvGrpSpPr>
          <p:nvPr/>
        </p:nvGrpSpPr>
        <p:grpSpPr bwMode="auto">
          <a:xfrm>
            <a:off x="1600200" y="3124200"/>
            <a:ext cx="5791200" cy="538163"/>
            <a:chOff x="1008" y="1008"/>
            <a:chExt cx="3648" cy="339"/>
          </a:xfrm>
        </p:grpSpPr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1008" y="1008"/>
              <a:ext cx="1824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 rot="10800000" flipV="1">
              <a:off x="2832" y="1011"/>
              <a:ext cx="1824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2832" y="1152"/>
              <a:ext cx="0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505200" y="2590800"/>
            <a:ext cx="1981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96300"/>
              </a:gs>
              <a:gs pos="50000">
                <a:srgbClr val="9ED600"/>
              </a:gs>
              <a:gs pos="100000">
                <a:srgbClr val="496300"/>
              </a:gs>
            </a:gsLst>
            <a:lin ang="5400000" scaled="1"/>
          </a:gradFill>
          <a:ln w="28575">
            <a:solidFill>
              <a:srgbClr val="759E00"/>
            </a:solidFill>
            <a:round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 dirty="0">
                <a:latin typeface="SolaimanLipi" pitchFamily="65" charset="0"/>
                <a:cs typeface="SolaimanLipi" pitchFamily="65" charset="0"/>
              </a:rPr>
              <a:t>কম্পিউটার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838200" y="3675063"/>
            <a:ext cx="1600200" cy="592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bn-BD" sz="3000">
                <a:latin typeface="SolaimanLipi" pitchFamily="65" charset="0"/>
                <a:cs typeface="SolaimanLipi" pitchFamily="65" charset="0"/>
              </a:rPr>
              <a:t>এ্যানালগ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3690938" y="3663950"/>
            <a:ext cx="1676400" cy="592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bn-BD" sz="3000" dirty="0">
                <a:latin typeface="SolaimanLipi" pitchFamily="65" charset="0"/>
                <a:cs typeface="SolaimanLipi" pitchFamily="65" charset="0"/>
              </a:rPr>
              <a:t>ডিজিটাল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6781800" y="3663950"/>
            <a:ext cx="1524000" cy="592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bn-BD" sz="3000">
                <a:latin typeface="SolaimanLipi" pitchFamily="65" charset="0"/>
                <a:cs typeface="SolaimanLipi" pitchFamily="65" charset="0"/>
              </a:rPr>
              <a:t>হাইব্রিড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6" name="Picture 15" descr="250px-AKAT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83420"/>
            <a:ext cx="2608938" cy="21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mic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698" y="4267201"/>
            <a:ext cx="2536502" cy="222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HYBR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267200"/>
            <a:ext cx="2619828" cy="22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28600" y="1143000"/>
            <a:ext cx="654050" cy="638175"/>
          </a:xfrm>
          <a:custGeom>
            <a:avLst/>
            <a:gdLst>
              <a:gd name="T0" fmla="*/ 490537 w 21600"/>
              <a:gd name="T1" fmla="*/ 0 h 21600"/>
              <a:gd name="T2" fmla="*/ 0 w 21600"/>
              <a:gd name="T3" fmla="*/ 319088 h 21600"/>
              <a:gd name="T4" fmla="*/ 490537 w 21600"/>
              <a:gd name="T5" fmla="*/ 638175 h 21600"/>
              <a:gd name="T6" fmla="*/ 654050 w 21600"/>
              <a:gd name="T7" fmla="*/ 3190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90600" y="1143000"/>
            <a:ext cx="6324600" cy="549275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latin typeface="SolaimanLipi" pitchFamily="65" charset="0"/>
                <a:cs typeface="SolaimanLipi" pitchFamily="65" charset="0"/>
              </a:rPr>
              <a:t>১.এনালগ </a:t>
            </a:r>
            <a:r>
              <a:rPr lang="en-US" sz="3000" dirty="0" err="1"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sz="30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000" dirty="0">
                <a:cs typeface="Times New Roman" panose="02020603050405020304" pitchFamily="18" charset="0"/>
              </a:rPr>
              <a:t>Analog Computer)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2400" y="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শ্রেণী বিভাগ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854198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en-US" sz="30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ইংরেজি</a:t>
            </a:r>
            <a:r>
              <a:rPr lang="en-US" sz="30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smtClean="0">
                <a:solidFill>
                  <a:srgbClr val="005200"/>
                </a:solidFill>
                <a:cs typeface="Times New Roman" panose="02020603050405020304" pitchFamily="18" charset="0"/>
              </a:rPr>
              <a:t>Analogy </a:t>
            </a:r>
            <a:r>
              <a:rPr lang="en-US" sz="30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শব্দ</a:t>
            </a:r>
            <a:r>
              <a:rPr lang="en-US" sz="30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30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smtClean="0">
                <a:solidFill>
                  <a:srgbClr val="005200"/>
                </a:solidFill>
                <a:cs typeface="Times New Roman" panose="02020603050405020304" pitchFamily="18" charset="0"/>
              </a:rPr>
              <a:t>Analog </a:t>
            </a:r>
            <a:r>
              <a:rPr lang="en-US" sz="30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কথাটি</a:t>
            </a:r>
            <a:r>
              <a:rPr lang="en-US" sz="30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এসেছে</a:t>
            </a:r>
            <a:r>
              <a:rPr lang="en-US" sz="30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bn-BD" sz="30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যার</a:t>
            </a:r>
            <a:r>
              <a:rPr lang="en-US" sz="30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অর্থ</a:t>
            </a:r>
            <a:r>
              <a:rPr lang="en-US" sz="30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হচ্ছে</a:t>
            </a:r>
            <a:r>
              <a:rPr lang="en-US" sz="30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সাদৃশ্য</a:t>
            </a:r>
            <a:r>
              <a:rPr lang="en-US" sz="30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। </a:t>
            </a:r>
            <a:endParaRPr lang="bn-BD" sz="3000" dirty="0" smtClean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bn-BD" sz="30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30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sz="30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r>
              <a:rPr lang="en-US" sz="30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0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এনালগ</a:t>
            </a:r>
            <a:r>
              <a:rPr lang="en-US" sz="30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সংকেত</a:t>
            </a:r>
            <a:r>
              <a:rPr lang="en-US" sz="30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ব্যবহার</a:t>
            </a:r>
            <a:r>
              <a:rPr lang="en-US" sz="30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0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bn-BD" sz="3000" dirty="0" smtClean="0"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এনালগ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সংকেতের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হচ্ছে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পর্যায়ক্রমে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ওঠা-নামা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করা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। </a:t>
            </a:r>
            <a:endParaRPr lang="bn-BD" sz="3000" dirty="0" smtClean="0">
              <a:latin typeface="SolaimanLipi" pitchFamily="65" charset="0"/>
              <a:cs typeface="SolaimanLipi" pitchFamily="65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n-US" sz="30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30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সংকেত</a:t>
            </a:r>
            <a:r>
              <a:rPr lang="en-US" sz="30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30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আদর্শমানের</a:t>
            </a:r>
            <a:r>
              <a:rPr lang="en-US" sz="30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সাথে</a:t>
            </a:r>
            <a:r>
              <a:rPr lang="en-US" sz="30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তুলনামূলক</a:t>
            </a:r>
            <a:r>
              <a:rPr lang="en-US" sz="30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পদ্ধতি</a:t>
            </a:r>
            <a:r>
              <a:rPr lang="en-US" sz="30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ব্যবহার</a:t>
            </a:r>
            <a:r>
              <a:rPr lang="en-US" sz="30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0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r>
              <a:rPr lang="en-US" sz="30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0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15" name="Picture 8" descr="basal_digital_thermo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539016" y="4495800"/>
            <a:ext cx="152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781800" y="50292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যেমন</a:t>
            </a:r>
            <a:r>
              <a:rPr lang="en-US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থার্মোমিটার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9" descr="250px-AKAT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0953" y="1752599"/>
            <a:ext cx="3753047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28600" y="1143000"/>
            <a:ext cx="654050" cy="638175"/>
          </a:xfrm>
          <a:custGeom>
            <a:avLst/>
            <a:gdLst>
              <a:gd name="T0" fmla="*/ 490537 w 21600"/>
              <a:gd name="T1" fmla="*/ 0 h 21600"/>
              <a:gd name="T2" fmla="*/ 0 w 21600"/>
              <a:gd name="T3" fmla="*/ 319088 h 21600"/>
              <a:gd name="T4" fmla="*/ 490537 w 21600"/>
              <a:gd name="T5" fmla="*/ 638175 h 21600"/>
              <a:gd name="T6" fmla="*/ 654050 w 21600"/>
              <a:gd name="T7" fmla="*/ 3190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90600" y="1143000"/>
            <a:ext cx="6324600" cy="549275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latin typeface="SolaimanLipi" pitchFamily="65" charset="0"/>
                <a:cs typeface="SolaimanLipi" pitchFamily="65" charset="0"/>
              </a:rPr>
              <a:t>২.ডিজিটাল </a:t>
            </a:r>
            <a:r>
              <a:rPr lang="en-US" sz="3000" dirty="0" err="1"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sz="30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000" dirty="0">
                <a:cs typeface="Times New Roman" panose="02020603050405020304" pitchFamily="18" charset="0"/>
              </a:rPr>
              <a:t>Digital Computer</a:t>
            </a:r>
            <a:r>
              <a:rPr lang="en-US" sz="3000" dirty="0">
                <a:latin typeface="SolaimanLipi" pitchFamily="65" charset="0"/>
                <a:cs typeface="SolaimanLipi" pitchFamily="65" charset="0"/>
              </a:rPr>
              <a:t>)</a:t>
            </a:r>
          </a:p>
        </p:txBody>
      </p:sp>
      <p:pic>
        <p:nvPicPr>
          <p:cNvPr id="4" name="Picture 12" descr="philips-lx2000"/>
          <p:cNvPicPr>
            <a:picLocks noChangeAspect="1" noChangeArrowheads="1"/>
          </p:cNvPicPr>
          <p:nvPr/>
        </p:nvPicPr>
        <p:blipFill>
          <a:blip r:embed="rId2"/>
          <a:srcRect l="9016" t="10204" r="12695" b="4082"/>
          <a:stretch>
            <a:fillRect/>
          </a:stretch>
        </p:blipFill>
        <p:spPr bwMode="auto">
          <a:xfrm>
            <a:off x="5943600" y="22860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শ্রেণী বিভাগ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41242"/>
            <a:ext cx="57150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000" spc="-3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ডিজিট</a:t>
            </a:r>
            <a:r>
              <a:rPr lang="en-US" sz="3000" spc="-3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000" spc="-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Digit) </a:t>
            </a:r>
            <a:r>
              <a:rPr lang="en-US" sz="3000" spc="-3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শব্দ</a:t>
            </a:r>
            <a:r>
              <a:rPr lang="en-US" sz="3000" spc="-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000" spc="-3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3000" spc="-3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ডিজিটাল</a:t>
            </a:r>
            <a:r>
              <a:rPr lang="en-US" sz="3000" spc="-3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শব্দের</a:t>
            </a:r>
            <a:r>
              <a:rPr lang="en-US" sz="3000" spc="-3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উৎপত্তি</a:t>
            </a:r>
            <a:r>
              <a:rPr lang="en-US" sz="3000" spc="-3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</a:t>
            </a:r>
            <a:r>
              <a:rPr lang="bn-BD" sz="3000" spc="-3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en-US" sz="3000" spc="-300" dirty="0" err="1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ডিজিটাল</a:t>
            </a:r>
            <a:r>
              <a:rPr lang="en-US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bn-BD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ে</a:t>
            </a:r>
            <a:r>
              <a:rPr lang="en-US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বর্ণ</a:t>
            </a:r>
            <a:r>
              <a:rPr lang="en-US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3000" spc="-300" dirty="0" err="1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সংখ্যা</a:t>
            </a:r>
            <a:r>
              <a:rPr lang="en-US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3000" spc="-300" dirty="0" err="1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সংকেত</a:t>
            </a:r>
            <a:r>
              <a:rPr lang="en-US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3100" spc="-300" dirty="0" err="1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প্রতীক</a:t>
            </a:r>
            <a:r>
              <a:rPr lang="en-US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ইত্যাদি</a:t>
            </a:r>
            <a:r>
              <a:rPr lang="en-US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ইনপুট</a:t>
            </a:r>
            <a:r>
              <a:rPr lang="en-US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হিসেবে</a:t>
            </a:r>
            <a:r>
              <a:rPr lang="en-US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ব্যবহৃত</a:t>
            </a:r>
            <a:r>
              <a:rPr lang="en-US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3000" spc="-300" dirty="0" smtClean="0">
                <a:solidFill>
                  <a:srgbClr val="146404"/>
                </a:solidFill>
                <a:latin typeface="SolaimanLipi" pitchFamily="65" charset="0"/>
                <a:cs typeface="SolaimanLipi" pitchFamily="65" charset="0"/>
              </a:rPr>
              <a:t>। </a:t>
            </a:r>
            <a:endParaRPr lang="bn-BD" sz="3000" spc="-300" dirty="0" smtClean="0">
              <a:solidFill>
                <a:srgbClr val="146404"/>
              </a:solidFill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BD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এটি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মূলত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গাণিতিক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নীতির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ভিত্তিতে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পরিচালিত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খুব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সূক্ষ্ম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নির্ভূল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ফলাফল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প্রদান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সক্ষম</a:t>
            </a:r>
            <a:r>
              <a:rPr lang="en-US" sz="3000" spc="-300" dirty="0" smtClean="0"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। </a:t>
            </a:r>
            <a:endParaRPr lang="bn-BD" sz="3000" spc="-300" dirty="0" smtClean="0"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ডিজিটাল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০ (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শূন্য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) 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১ (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এক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) এ 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দুটি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প্রতীক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দ</a:t>
            </a:r>
            <a:r>
              <a:rPr lang="bn-BD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ি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য়ে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সব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ধরনের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কাজের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প্রক্রিয়াকরণ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সম্পাদিত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spc="-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000" spc="-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3000" spc="-3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28600" y="1023258"/>
            <a:ext cx="654050" cy="638175"/>
          </a:xfrm>
          <a:custGeom>
            <a:avLst/>
            <a:gdLst>
              <a:gd name="T0" fmla="*/ 490537 w 21600"/>
              <a:gd name="T1" fmla="*/ 0 h 21600"/>
              <a:gd name="T2" fmla="*/ 0 w 21600"/>
              <a:gd name="T3" fmla="*/ 319088 h 21600"/>
              <a:gd name="T4" fmla="*/ 490537 w 21600"/>
              <a:gd name="T5" fmla="*/ 638175 h 21600"/>
              <a:gd name="T6" fmla="*/ 654050 w 21600"/>
              <a:gd name="T7" fmla="*/ 3190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990600" y="1051833"/>
            <a:ext cx="6324600" cy="549275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latin typeface="SolaimanLipi" pitchFamily="65" charset="0"/>
                <a:cs typeface="SolaimanLipi" pitchFamily="65" charset="0"/>
              </a:rPr>
              <a:t>৩.হাইব্রিড </a:t>
            </a:r>
            <a:r>
              <a:rPr lang="en-US" sz="3000" dirty="0" err="1">
                <a:cs typeface="Times New Roman" panose="02020603050405020304" pitchFamily="18" charset="0"/>
              </a:rPr>
              <a:t>কম্পিউটার</a:t>
            </a:r>
            <a:r>
              <a:rPr lang="en-US" sz="3000" dirty="0">
                <a:cs typeface="Times New Roman" panose="02020603050405020304" pitchFamily="18" charset="0"/>
              </a:rPr>
              <a:t>(Hybrid Computer)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শ্রেণী বিভাগ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1828800"/>
            <a:ext cx="5105400" cy="4648200"/>
          </a:xfrm>
          <a:prstGeom prst="rect">
            <a:avLst/>
          </a:prstGeom>
        </p:spPr>
        <p:txBody>
          <a:bodyPr/>
          <a:lstStyle/>
          <a:p>
            <a:pPr marL="241300" marR="0" lvl="0" indent="-241300" algn="just" defTabSz="642938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bn-BD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এনালগ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ও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ডিজিটাল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দুই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শ্রেনীর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কম্পিউটারের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প্রযুক্তির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সমন্বয়ে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মিশ্র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প্রযুক্তিতে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তৈরি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কম্পিউটারকে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হাইব্রিড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বলে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 </a:t>
            </a:r>
            <a:endParaRPr kumimoji="0" lang="bn-BD" sz="3100" b="0" i="0" u="none" strike="noStrike" kern="0" cap="none" spc="-15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just" defTabSz="642938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হাইব্রিড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কম্পিউটারে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এনালগ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প্রক্রিয়ায়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উপাত্ত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সংগৃহীত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হয়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এবং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সংগৃহীত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উপাত্ত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সংখ্যায়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রূপান্তর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করার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পরে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তা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ডিজিটাল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অংশে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প্রেরণ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করে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 </a:t>
            </a:r>
            <a:endParaRPr kumimoji="0" lang="bn-BD" sz="3100" b="0" i="0" u="none" strike="noStrike" kern="0" cap="none" spc="-150" normalizeH="0" baseline="0" noProof="0" dirty="0" smtClean="0">
              <a:ln>
                <a:noFill/>
              </a:ln>
              <a:solidFill>
                <a:srgbClr val="224E04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just" defTabSz="642938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কম্পিউটারের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ডিজিটাল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অংশ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প্রাপ্ত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উপাত্ত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প্রক্রিয়াকরণ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করে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এবং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ফলাফল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প্রদান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1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করে</a:t>
            </a:r>
            <a:r>
              <a:rPr kumimoji="0" lang="en-US" sz="31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</a:t>
            </a:r>
          </a:p>
        </p:txBody>
      </p:sp>
      <p:pic>
        <p:nvPicPr>
          <p:cNvPr id="8" name="Picture 7" descr="101_04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764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শ্রেণী বিভাগ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79388" y="1492250"/>
            <a:ext cx="8786812" cy="5060950"/>
          </a:xfrm>
          <a:prstGeom prst="rect">
            <a:avLst/>
          </a:prstGeom>
        </p:spPr>
        <p:txBody>
          <a:bodyPr/>
          <a:lstStyle/>
          <a:p>
            <a:pPr marL="241300" marR="0" lvl="0" indent="-241300" algn="just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আকার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আয়তন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আকৃতি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এবং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ক্ষমতার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উপর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ভিত্তি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করে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ডিজিটাল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কম্পিউটারকে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চারটি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শ্রেণীতে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ভাগ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করা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যায়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।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যথা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-</a:t>
            </a:r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61913" y="990600"/>
            <a:ext cx="9029700" cy="581025"/>
            <a:chOff x="39" y="660"/>
            <a:chExt cx="5688" cy="366"/>
          </a:xfrm>
        </p:grpSpPr>
        <p:pic>
          <p:nvPicPr>
            <p:cNvPr id="22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" y="675"/>
              <a:ext cx="57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507" y="687"/>
              <a:ext cx="5220" cy="321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/>
              <a:endParaRPr lang="en-US" sz="1800" b="1">
                <a:solidFill>
                  <a:schemeClr val="accent2"/>
                </a:solidFill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570" y="660"/>
              <a:ext cx="5145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r>
                <a:rPr lang="en-US" sz="3100" dirty="0" err="1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আকার</a:t>
              </a:r>
              <a:r>
                <a:rPr lang="en-US" sz="3100" dirty="0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100" dirty="0" err="1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আকৃতি</a:t>
              </a:r>
              <a:r>
                <a:rPr lang="en-US" sz="3100" dirty="0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100" dirty="0" err="1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এবং</a:t>
              </a:r>
              <a:r>
                <a:rPr lang="en-US" sz="3100" dirty="0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100" dirty="0" err="1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ক্ষমতার</a:t>
              </a:r>
              <a:r>
                <a:rPr lang="en-US" sz="3100" dirty="0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100" dirty="0" err="1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উপর</a:t>
              </a:r>
              <a:r>
                <a:rPr lang="en-US" sz="3100" dirty="0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100" dirty="0" err="1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ভিত্তি</a:t>
              </a:r>
              <a:r>
                <a:rPr lang="en-US" sz="3100" dirty="0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100" dirty="0" err="1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করে</a:t>
              </a:r>
              <a:r>
                <a:rPr lang="en-US" sz="3100" dirty="0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100" dirty="0" err="1">
                  <a:solidFill>
                    <a:srgbClr val="A50021"/>
                  </a:solidFill>
                  <a:latin typeface="SolaimanLipi" pitchFamily="65" charset="0"/>
                  <a:cs typeface="SolaimanLipi" pitchFamily="65" charset="0"/>
                </a:rPr>
                <a:t>শ্রেণীবিভাগ</a:t>
              </a:r>
              <a:endParaRPr lang="en-US" sz="3100" dirty="0">
                <a:solidFill>
                  <a:srgbClr val="A50021"/>
                </a:solidFill>
                <a:latin typeface="SolaimanLipi" pitchFamily="65" charset="0"/>
                <a:cs typeface="SolaimanLipi" pitchFamily="65" charset="0"/>
              </a:endParaRPr>
            </a:p>
          </p:txBody>
        </p:sp>
      </p:grpSp>
      <p:grpSp>
        <p:nvGrpSpPr>
          <p:cNvPr id="25" name="Group 50"/>
          <p:cNvGrpSpPr>
            <a:grpSpLocks/>
          </p:cNvGrpSpPr>
          <p:nvPr/>
        </p:nvGrpSpPr>
        <p:grpSpPr bwMode="auto">
          <a:xfrm>
            <a:off x="1600200" y="2795588"/>
            <a:ext cx="6248400" cy="1223963"/>
            <a:chOff x="1008" y="1776"/>
            <a:chExt cx="3936" cy="771"/>
          </a:xfrm>
        </p:grpSpPr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1008" y="1776"/>
              <a:ext cx="1824" cy="384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 rot="10840926" flipV="1">
              <a:off x="2829" y="1806"/>
              <a:ext cx="915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2064" y="2004"/>
              <a:ext cx="770" cy="539"/>
            </a:xfrm>
            <a:custGeom>
              <a:avLst/>
              <a:gdLst>
                <a:gd name="T0" fmla="*/ 768 w 770"/>
                <a:gd name="T1" fmla="*/ 0 h 539"/>
                <a:gd name="T2" fmla="*/ 770 w 770"/>
                <a:gd name="T3" fmla="*/ 90 h 539"/>
                <a:gd name="T4" fmla="*/ 2 w 770"/>
                <a:gd name="T5" fmla="*/ 90 h 539"/>
                <a:gd name="T6" fmla="*/ 0 w 770"/>
                <a:gd name="T7" fmla="*/ 539 h 5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"/>
                <a:gd name="T13" fmla="*/ 0 h 539"/>
                <a:gd name="T14" fmla="*/ 770 w 770"/>
                <a:gd name="T15" fmla="*/ 539 h 5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" h="539">
                  <a:moveTo>
                    <a:pt x="768" y="0"/>
                  </a:moveTo>
                  <a:lnTo>
                    <a:pt x="770" y="90"/>
                  </a:lnTo>
                  <a:lnTo>
                    <a:pt x="2" y="90"/>
                  </a:lnTo>
                  <a:lnTo>
                    <a:pt x="0" y="539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3696" y="1989"/>
              <a:ext cx="1248" cy="558"/>
            </a:xfrm>
            <a:custGeom>
              <a:avLst/>
              <a:gdLst>
                <a:gd name="T0" fmla="*/ 0 w 1248"/>
                <a:gd name="T1" fmla="*/ 5 h 581"/>
                <a:gd name="T2" fmla="*/ 1241 w 1248"/>
                <a:gd name="T3" fmla="*/ 0 h 581"/>
                <a:gd name="T4" fmla="*/ 1248 w 1248"/>
                <a:gd name="T5" fmla="*/ 581 h 581"/>
                <a:gd name="T6" fmla="*/ 0 60000 65536"/>
                <a:gd name="T7" fmla="*/ 0 60000 65536"/>
                <a:gd name="T8" fmla="*/ 0 60000 65536"/>
                <a:gd name="T9" fmla="*/ 0 w 1248"/>
                <a:gd name="T10" fmla="*/ 0 h 581"/>
                <a:gd name="T11" fmla="*/ 1248 w 1248"/>
                <a:gd name="T12" fmla="*/ 581 h 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581">
                  <a:moveTo>
                    <a:pt x="0" y="5"/>
                  </a:moveTo>
                  <a:lnTo>
                    <a:pt x="1241" y="0"/>
                  </a:lnTo>
                  <a:lnTo>
                    <a:pt x="1248" y="581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3690938" y="2438400"/>
            <a:ext cx="1676400" cy="592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bn-BD" sz="3000" dirty="0">
                <a:latin typeface="SolaimanLipi" pitchFamily="65" charset="0"/>
                <a:cs typeface="SolaimanLipi" pitchFamily="65" charset="0"/>
              </a:rPr>
              <a:t>ডিজিটাল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28600" y="3425826"/>
            <a:ext cx="2508250" cy="5127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F7534"/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>
                <a:latin typeface="SolaimanLipi" pitchFamily="65" charset="0"/>
                <a:cs typeface="SolaimanLipi" pitchFamily="65" charset="0"/>
              </a:rPr>
              <a:t>সুপার কম্পিউটার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4267200" y="3352800"/>
            <a:ext cx="2820988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F7534"/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>
                <a:latin typeface="SolaimanLipi" pitchFamily="65" charset="0"/>
                <a:cs typeface="SolaimanLipi" pitchFamily="65" charset="0"/>
              </a:rPr>
              <a:t>মিনিফ্রেম কম্পিউটার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7" name="AutoShape 9"/>
          <p:cNvSpPr>
            <a:spLocks noChangeArrowheads="1"/>
          </p:cNvSpPr>
          <p:nvPr/>
        </p:nvSpPr>
        <p:spPr bwMode="auto">
          <a:xfrm>
            <a:off x="1752600" y="4005942"/>
            <a:ext cx="297815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F7534"/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>
                <a:latin typeface="SolaimanLipi" pitchFamily="65" charset="0"/>
                <a:cs typeface="SolaimanLipi" pitchFamily="65" charset="0"/>
              </a:rPr>
              <a:t>মেইনফ্রেম কম্পিউটার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6400800" y="4032932"/>
            <a:ext cx="27432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F7534"/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>
                <a:latin typeface="SolaimanLipi" pitchFamily="65" charset="0"/>
                <a:cs typeface="SolaimanLipi" pitchFamily="65" charset="0"/>
              </a:rPr>
              <a:t>মাইক্রো কম্পিউটার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2" name="Picture 5" descr="atlas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0" y="4024087"/>
            <a:ext cx="1693132" cy="24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 descr="mainframe comp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3198" y="4572000"/>
            <a:ext cx="224640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 descr="mini 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95058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 descr="mic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619172"/>
            <a:ext cx="2133600" cy="18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শ্রেণী বিভাগ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6200" y="1066800"/>
            <a:ext cx="7772400" cy="762000"/>
            <a:chOff x="288" y="1776"/>
            <a:chExt cx="4992" cy="480"/>
          </a:xfrm>
        </p:grpSpPr>
        <p:pic>
          <p:nvPicPr>
            <p:cNvPr id="4" name="Picture 18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1776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3" descr="led_square_blu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776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966" y="1832"/>
              <a:ext cx="431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pPr algn="l"/>
              <a:r>
                <a:rPr lang="en-US" sz="3000" dirty="0" err="1">
                  <a:latin typeface="SolaimanLipi" pitchFamily="65" charset="0"/>
                  <a:cs typeface="SolaimanLipi" pitchFamily="65" charset="0"/>
                </a:rPr>
                <a:t>সুপার</a:t>
              </a:r>
              <a:r>
                <a:rPr lang="en-US" sz="3000" dirty="0"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000" dirty="0" err="1">
                  <a:latin typeface="SolaimanLipi" pitchFamily="65" charset="0"/>
                  <a:cs typeface="SolaimanLipi" pitchFamily="65" charset="0"/>
                </a:rPr>
                <a:t>কম্পিউটার</a:t>
              </a:r>
              <a:r>
                <a:rPr lang="en-US" sz="3000" dirty="0">
                  <a:latin typeface="SolaimanLipi" pitchFamily="65" charset="0"/>
                  <a:cs typeface="SolaimanLipi" pitchFamily="65" charset="0"/>
                </a:rPr>
                <a:t> (</a:t>
              </a:r>
              <a:r>
                <a:rPr lang="en-US" sz="3000" dirty="0">
                  <a:cs typeface="Times New Roman" panose="02020603050405020304" pitchFamily="18" charset="0"/>
                </a:rPr>
                <a:t>Super Computer)</a:t>
              </a:r>
            </a:p>
          </p:txBody>
        </p:sp>
      </p:grpSp>
      <p:pic>
        <p:nvPicPr>
          <p:cNvPr id="7" name="Picture 5" descr="atlas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828800"/>
            <a:ext cx="364553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1828800"/>
            <a:ext cx="50292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"/>
            </a:pPr>
            <a:r>
              <a:rPr lang="en-US" sz="31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সুপার</a:t>
            </a:r>
            <a:r>
              <a:rPr lang="en-US" sz="31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sz="31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হচ্ছে</a:t>
            </a:r>
            <a:r>
              <a:rPr lang="en-US" sz="31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সবচেয়ে</a:t>
            </a:r>
            <a:r>
              <a:rPr lang="en-US" sz="31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শক্তিশালী</a:t>
            </a:r>
            <a:r>
              <a:rPr lang="en-US" sz="31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3100" dirty="0" err="1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দ্রুতগতিসম্পন্ন</a:t>
            </a:r>
            <a:r>
              <a:rPr lang="en-US" sz="3100" dirty="0" smtClean="0">
                <a:solidFill>
                  <a:schemeClr val="accent6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bn-BD" sz="3100" dirty="0" smtClean="0">
              <a:solidFill>
                <a:schemeClr val="accent6"/>
              </a:solidFill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itchFamily="2" charset="2"/>
              <a:buChar char=""/>
            </a:pP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এ</a:t>
            </a:r>
            <a:r>
              <a:rPr lang="bn-BD" sz="3100" dirty="0" smtClean="0">
                <a:latin typeface="SolaimanLipi" pitchFamily="65" charset="0"/>
                <a:cs typeface="SolaimanLipi" pitchFamily="65" charset="0"/>
              </a:rPr>
              <a:t>ই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bn-BD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গুলোর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তথ্য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সংরক্ষণ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ক্ষমতা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কার্য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সম্পাদনের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তথ্য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প্রক্রিয়াকরণের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দ্রুততা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অবিশ্বাস্য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latin typeface="SolaimanLipi" pitchFamily="65" charset="0"/>
                <a:cs typeface="SolaimanLipi" pitchFamily="65" charset="0"/>
              </a:rPr>
              <a:t>রকমের</a:t>
            </a:r>
            <a:r>
              <a:rPr lang="en-US" sz="3100" dirty="0" smtClean="0">
                <a:latin typeface="SolaimanLipi" pitchFamily="65" charset="0"/>
                <a:cs typeface="SolaimanLipi" pitchFamily="65" charset="0"/>
              </a:rPr>
              <a:t>। </a:t>
            </a:r>
            <a:endParaRPr lang="bn-BD" sz="3100" dirty="0" smtClean="0"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itchFamily="2" charset="2"/>
              <a:buChar char=""/>
            </a:pPr>
            <a:r>
              <a:rPr lang="en-US" sz="31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সুপার</a:t>
            </a:r>
            <a:r>
              <a:rPr lang="en-US" sz="31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কম্পিউটারের</a:t>
            </a:r>
            <a:r>
              <a:rPr lang="en-US" sz="31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সাহায্যে</a:t>
            </a:r>
            <a:r>
              <a:rPr lang="en-US" sz="31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অত্যান্ত</a:t>
            </a:r>
            <a:r>
              <a:rPr lang="en-US" sz="31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সূক্ষ্ম</a:t>
            </a:r>
            <a:r>
              <a:rPr lang="en-US" sz="31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31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জটিল</a:t>
            </a:r>
            <a:r>
              <a:rPr lang="en-US" sz="31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বৈজ্ঞানিক</a:t>
            </a:r>
            <a:r>
              <a:rPr lang="en-US" sz="31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বিশ্লেষণের</a:t>
            </a:r>
            <a:r>
              <a:rPr lang="en-US" sz="31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r>
              <a:rPr lang="en-US" sz="31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করা</a:t>
            </a:r>
            <a:r>
              <a:rPr lang="en-US" sz="31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1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যায়</a:t>
            </a:r>
            <a:r>
              <a:rPr lang="en-US" sz="31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। </a:t>
            </a:r>
            <a:endParaRPr lang="bn-BD" sz="3100" dirty="0" smtClean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" y="457200"/>
            <a:ext cx="9144000" cy="587375"/>
          </a:xfrm>
        </p:spPr>
        <p:txBody>
          <a:bodyPr/>
          <a:lstStyle/>
          <a:p>
            <a:pPr algn="ctr" eaLnBrk="1" hangingPunct="1">
              <a:defRPr/>
            </a:pPr>
            <a:r>
              <a:rPr lang="bn-BD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স্বাগতম</a:t>
            </a:r>
            <a:endParaRPr lang="en-US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810000" y="5486400"/>
            <a:ext cx="5181600" cy="13716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 sz="2200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Vrinda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52400" y="5486400"/>
            <a:ext cx="3471863" cy="13716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r"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" y="2590800"/>
          <a:ext cx="2133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90800"/>
                        <a:ext cx="21336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1" y="1143000"/>
            <a:ext cx="8153400" cy="762000"/>
            <a:chOff x="288" y="2352"/>
            <a:chExt cx="5307" cy="480"/>
          </a:xfrm>
        </p:grpSpPr>
        <p:pic>
          <p:nvPicPr>
            <p:cNvPr id="3" name="Picture 20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" y="2352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4" descr="led_square_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35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960" y="2408"/>
              <a:ext cx="463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pPr algn="l"/>
              <a:r>
                <a:rPr lang="en-US" sz="3000" dirty="0" err="1">
                  <a:latin typeface="SolaimanLipi" pitchFamily="65" charset="0"/>
                  <a:cs typeface="SolaimanLipi" pitchFamily="65" charset="0"/>
                </a:rPr>
                <a:t>মেইন</a:t>
              </a:r>
              <a:r>
                <a:rPr lang="en-US" sz="3000" dirty="0"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000" dirty="0" err="1">
                  <a:latin typeface="SolaimanLipi" pitchFamily="65" charset="0"/>
                  <a:cs typeface="SolaimanLipi" pitchFamily="65" charset="0"/>
                </a:rPr>
                <a:t>কম্পিউটার</a:t>
              </a:r>
              <a:r>
                <a:rPr lang="en-US" sz="3000" dirty="0">
                  <a:latin typeface="SolaimanLipi" pitchFamily="65" charset="0"/>
                  <a:cs typeface="SolaimanLipi" pitchFamily="65" charset="0"/>
                </a:rPr>
                <a:t> (</a:t>
              </a:r>
              <a:r>
                <a:rPr lang="en-US" sz="3000" dirty="0">
                  <a:cs typeface="Times New Roman" panose="02020603050405020304" pitchFamily="18" charset="0"/>
                </a:rPr>
                <a:t>Main Computer</a:t>
              </a:r>
              <a:r>
                <a:rPr lang="bn-BD" sz="3000" dirty="0">
                  <a:cs typeface="SolaimanLipi" pitchFamily="65" charset="0"/>
                </a:rPr>
                <a:t>)</a:t>
              </a:r>
              <a:endParaRPr lang="en-US" sz="30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6" descr="mainframe comp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981200"/>
            <a:ext cx="3795713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76200" y="1807032"/>
            <a:ext cx="5395913" cy="4114800"/>
          </a:xfrm>
          <a:prstGeom prst="rect">
            <a:avLst/>
          </a:prstGeom>
        </p:spPr>
        <p:txBody>
          <a:bodyPr/>
          <a:lstStyle/>
          <a:p>
            <a:pPr marL="241300" marR="0" lvl="0" indent="-241300" algn="just" defTabSz="6429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"/>
              <a:tabLst/>
              <a:defRPr/>
            </a:pP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মেইনফ্রেম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হচ্ছে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এমন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একটি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বড়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যার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সাথে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টারমিনাল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যুক্ত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করে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একসাতে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অনেক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মানুষ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কাজ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করতে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পারে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 </a:t>
            </a:r>
          </a:p>
          <a:p>
            <a:pPr marL="241300" marR="0" lvl="0" indent="-241300" algn="just" defTabSz="6429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"/>
              <a:tabLst/>
              <a:defRPr/>
            </a:pP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বৃহদাকার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মেইনোফ্রেম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কম্পিউটারের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সঙ্গে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সহস্রাধিক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ডাম্ব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টার্মিনাল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(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cs typeface="Times New Roman" panose="02020603050405020304" pitchFamily="18" charset="0"/>
              </a:rPr>
              <a:t>Dumb Terminal)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ব্যবহার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করা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হয়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solidFill>
                  <a:srgbClr val="65034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 </a:t>
            </a:r>
          </a:p>
          <a:p>
            <a:pPr marL="241300" marR="0" lvl="0" indent="-241300" algn="just" defTabSz="6429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"/>
              <a:tabLst/>
              <a:defRPr/>
            </a:pP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ব্যাংক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,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বীমা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,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অর্থলগ্নিকারী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প্রতিষ্ঠান</a:t>
            </a:r>
            <a:r>
              <a:rPr kumimoji="0" lang="bn-BD" sz="32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মেইনফ্রেম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প্রয়োজন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হয়ে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থাকে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শ্রেণী বিভাগ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" y="990600"/>
            <a:ext cx="7467600" cy="762000"/>
            <a:chOff x="270" y="2928"/>
            <a:chExt cx="5058" cy="480"/>
          </a:xfrm>
        </p:grpSpPr>
        <p:pic>
          <p:nvPicPr>
            <p:cNvPr id="3" name="Picture 22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0" y="2928"/>
              <a:ext cx="49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6" descr="led_square_r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92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23"/>
            <p:cNvSpPr txBox="1">
              <a:spLocks noChangeArrowheads="1"/>
            </p:cNvSpPr>
            <p:nvPr/>
          </p:nvSpPr>
          <p:spPr bwMode="auto">
            <a:xfrm>
              <a:off x="960" y="2984"/>
              <a:ext cx="436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pPr algn="l"/>
              <a:r>
                <a:rPr lang="en-US" sz="3000" dirty="0" err="1">
                  <a:latin typeface="SolaimanLipi" pitchFamily="65" charset="0"/>
                  <a:cs typeface="SolaimanLipi" pitchFamily="65" charset="0"/>
                </a:rPr>
                <a:t>মিনি</a:t>
              </a:r>
              <a:r>
                <a:rPr lang="en-US" sz="3000" dirty="0"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000" dirty="0" err="1">
                  <a:latin typeface="SolaimanLipi" pitchFamily="65" charset="0"/>
                  <a:cs typeface="SolaimanLipi" pitchFamily="65" charset="0"/>
                </a:rPr>
                <a:t>কম্পিউটার</a:t>
              </a:r>
              <a:r>
                <a:rPr lang="en-US" sz="3000" dirty="0">
                  <a:latin typeface="SolaimanLipi" pitchFamily="65" charset="0"/>
                  <a:cs typeface="SolaimanLipi" pitchFamily="65" charset="0"/>
                </a:rPr>
                <a:t> (</a:t>
              </a:r>
              <a:r>
                <a:rPr lang="en-US" sz="3000" dirty="0">
                  <a:cs typeface="Times New Roman" panose="02020603050405020304" pitchFamily="18" charset="0"/>
                </a:rPr>
                <a:t>Mini Computer) </a:t>
              </a: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শ্রেণী বিভাগ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pic>
        <p:nvPicPr>
          <p:cNvPr id="7" name="Picture 5" descr="mini 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752600"/>
            <a:ext cx="30480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752600"/>
            <a:ext cx="5943600" cy="5562600"/>
          </a:xfrm>
          <a:prstGeom prst="rect">
            <a:avLst/>
          </a:prstGeom>
        </p:spPr>
        <p:txBody>
          <a:bodyPr/>
          <a:lstStyle/>
          <a:p>
            <a:pPr marL="241300" marR="0" lvl="0" indent="-241300" algn="just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মেইনফ্রেম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কম্পিউটারের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চেয়ে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ছোট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আকারের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এ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টার্মিনালের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মাধ্যমে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একসঙ্গে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অনেক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ব্যবহারকারী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ব্যবহার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করতে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পারে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 </a:t>
            </a:r>
          </a:p>
          <a:p>
            <a:pPr marL="241300" marR="0" lvl="0" indent="-241300" algn="just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এর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কেন্দ্রীয়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প্রক্রিয়াকরণ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অংশের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জন্য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সাধারণ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এক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বোর্ডবিশিষ্ট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বর্তনী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ব্যবহৃত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 </a:t>
            </a:r>
            <a:r>
              <a:rPr kumimoji="0" lang="en-US" sz="3200" b="0" i="0" u="none" strike="noStrike" kern="0" cap="none" spc="-300" normalizeH="0" baseline="0" noProof="0" dirty="0" err="1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হয়</a:t>
            </a:r>
            <a:r>
              <a:rPr kumimoji="0" lang="en-US" sz="3200" b="0" i="0" u="none" strike="noStrike" kern="0" cap="none" spc="-300" normalizeH="0" baseline="0" noProof="0" dirty="0" smtClean="0">
                <a:ln>
                  <a:noFill/>
                </a:ln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 </a:t>
            </a:r>
          </a:p>
          <a:p>
            <a:pPr marL="241300" marR="0" lvl="0" indent="-241300" algn="just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বৃহ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ৎ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শিল্প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এবং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গবেষণা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প্রতি</a:t>
            </a:r>
            <a:r>
              <a:rPr kumimoji="0" lang="bn-BD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ষ্ঠা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নে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মিনিকম্পিউটারের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ব্যবহার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উল্লেখযোগ্য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অবদান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রাখতে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পারে</a:t>
            </a:r>
            <a:r>
              <a:rPr kumimoji="0" 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9"/>
          <p:cNvGrpSpPr>
            <a:grpSpLocks/>
          </p:cNvGrpSpPr>
          <p:nvPr/>
        </p:nvGrpSpPr>
        <p:grpSpPr bwMode="auto">
          <a:xfrm>
            <a:off x="0" y="1066800"/>
            <a:ext cx="7929562" cy="776287"/>
            <a:chOff x="279" y="3495"/>
            <a:chExt cx="4995" cy="489"/>
          </a:xfrm>
        </p:grpSpPr>
        <p:pic>
          <p:nvPicPr>
            <p:cNvPr id="15" name="Picture 24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9" y="3495"/>
              <a:ext cx="49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led_square_gre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3504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960" y="3551"/>
              <a:ext cx="431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pPr algn="l"/>
              <a:r>
                <a:rPr lang="en-US" sz="3000" dirty="0" err="1">
                  <a:latin typeface="SolaimanLipi" pitchFamily="65" charset="0"/>
                  <a:cs typeface="SolaimanLipi" pitchFamily="65" charset="0"/>
                </a:rPr>
                <a:t>মাইক্রো</a:t>
              </a:r>
              <a:r>
                <a:rPr lang="en-US" sz="3000" dirty="0"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000" dirty="0" err="1">
                  <a:latin typeface="SolaimanLipi" pitchFamily="65" charset="0"/>
                  <a:cs typeface="SolaimanLipi" pitchFamily="65" charset="0"/>
                </a:rPr>
                <a:t>কম্পিউটার</a:t>
              </a:r>
              <a:r>
                <a:rPr lang="en-US" sz="3000" dirty="0">
                  <a:latin typeface="SolaimanLipi" pitchFamily="65" charset="0"/>
                  <a:cs typeface="SolaimanLipi" pitchFamily="65" charset="0"/>
                </a:rPr>
                <a:t> (</a:t>
              </a:r>
              <a:r>
                <a:rPr lang="en-US" sz="3000" dirty="0">
                  <a:cs typeface="Times New Roman" panose="02020603050405020304" pitchFamily="18" charset="0"/>
                </a:rPr>
                <a:t>Micro Computer)</a:t>
              </a: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শ্রেণী বিভাগ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pic>
        <p:nvPicPr>
          <p:cNvPr id="19" name="Picture 10" descr="1314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5060" y="4419600"/>
            <a:ext cx="29489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mic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828800"/>
            <a:ext cx="2667000" cy="24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52400" y="1832430"/>
            <a:ext cx="6096000" cy="4572000"/>
          </a:xfrm>
          <a:prstGeom prst="rect">
            <a:avLst/>
          </a:prstGeom>
        </p:spPr>
        <p:txBody>
          <a:bodyPr/>
          <a:lstStyle/>
          <a:p>
            <a:pPr marL="241300" marR="0" lvl="0" indent="-241300" algn="just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মাইক্রোকম্পিউটার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হচ্ছে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মাইক্রোপ্রসেসর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দিয়ে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তৈরি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সর্বাপেক্ষা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বহুল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ব্যবহৃত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 </a:t>
            </a:r>
          </a:p>
          <a:p>
            <a:pPr marL="241300" marR="0" lvl="0" indent="-241300" algn="just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সাধারণত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একজন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লোক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একটি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ব্যবহার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করে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বলে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মাইক্রো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কম্পিউটারকে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পার্সোনাল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পিসি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বলা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হয়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rgbClr val="224E04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 </a:t>
            </a:r>
          </a:p>
          <a:p>
            <a:pPr marL="241300" marR="0" lvl="0" indent="-241300" algn="just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ব্যক্তিগত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,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ব্যবসায়িক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,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দাপ্তরিক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,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সরকারি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. 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বিনোদনমূলক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কর্মকান্ডে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এ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ধরনের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কম্পিউটারগুলোর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ব্যবহার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উত্তরোত্তর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বৃদ্ধি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পাচ্ছে</a:t>
            </a:r>
            <a:r>
              <a:rPr kumimoji="0" lang="en-US" sz="30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 </a:t>
            </a:r>
          </a:p>
          <a:p>
            <a:pPr marL="241300" marR="0" lvl="0" indent="-241300" algn="just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শ্রেণী বিভাগ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124200" y="2133600"/>
            <a:ext cx="27432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F7534"/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 dirty="0">
                <a:latin typeface="SolaimanLipi" pitchFamily="65" charset="0"/>
                <a:cs typeface="SolaimanLipi" pitchFamily="65" charset="0"/>
              </a:rPr>
              <a:t>মাইক্রো কম্পিউটার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AutoShape 54"/>
          <p:cNvSpPr>
            <a:spLocks noChangeArrowheads="1"/>
          </p:cNvSpPr>
          <p:nvPr/>
        </p:nvSpPr>
        <p:spPr bwMode="auto">
          <a:xfrm>
            <a:off x="838200" y="3185886"/>
            <a:ext cx="1524000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 dirty="0" smtClean="0">
                <a:latin typeface="SolaimanLipi" pitchFamily="65" charset="0"/>
                <a:cs typeface="SolaimanLipi" pitchFamily="65" charset="0"/>
              </a:rPr>
              <a:t>ডেক্সটপ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3810000" y="3200400"/>
            <a:ext cx="1524000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 dirty="0" smtClean="0">
                <a:latin typeface="SolaimanLipi" pitchFamily="65" charset="0"/>
                <a:cs typeface="SolaimanLipi" pitchFamily="65" charset="0"/>
              </a:rPr>
              <a:t>ল্যাপটপ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AutoShape 56"/>
          <p:cNvSpPr>
            <a:spLocks noChangeArrowheads="1"/>
          </p:cNvSpPr>
          <p:nvPr/>
        </p:nvSpPr>
        <p:spPr bwMode="auto">
          <a:xfrm>
            <a:off x="6705600" y="3204030"/>
            <a:ext cx="1524000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 dirty="0" smtClean="0">
                <a:latin typeface="SolaimanLipi" pitchFamily="65" charset="0"/>
                <a:cs typeface="SolaimanLipi" pitchFamily="65" charset="0"/>
              </a:rPr>
              <a:t>নোটবুক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600200" y="2667000"/>
            <a:ext cx="5791200" cy="538163"/>
            <a:chOff x="1008" y="1008"/>
            <a:chExt cx="3648" cy="339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1008" y="1008"/>
              <a:ext cx="1824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 rot="10800000" flipV="1">
              <a:off x="2832" y="1011"/>
              <a:ext cx="1824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>
              <a:off x="2832" y="1152"/>
              <a:ext cx="0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19063" y="1066800"/>
            <a:ext cx="8839200" cy="5060950"/>
          </a:xfrm>
          <a:prstGeom prst="rect">
            <a:avLst/>
          </a:prstGeom>
        </p:spPr>
        <p:txBody>
          <a:bodyPr/>
          <a:lstStyle/>
          <a:p>
            <a:pPr marL="241300" marR="0" lvl="0" indent="-241300" algn="just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প্রযুক্তির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ক্রমাগত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উন্নতির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সাথে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সাথে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মাইক্রো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কম্পিউটারের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আকৃতিতে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নানা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রকম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পরিবর্তন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হয়েছে।যেমন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-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 l="57532" t="34615" r="10577" b="25854"/>
          <a:stretch>
            <a:fillRect/>
          </a:stretch>
        </p:blipFill>
        <p:spPr bwMode="auto">
          <a:xfrm>
            <a:off x="3133202" y="3733800"/>
            <a:ext cx="307230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panasonictoughbookcf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1860" y="3737430"/>
            <a:ext cx="2710542" cy="271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acer-aspire-ie-3450-desktop-p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74" y="3657600"/>
            <a:ext cx="29743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শ্রেণী বিভাগ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1059359"/>
            <a:ext cx="861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এক নজরে কম্পিউটারের শ্রেণী বিভাগ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600200" y="3400425"/>
            <a:ext cx="6248400" cy="1223963"/>
            <a:chOff x="1008" y="1776"/>
            <a:chExt cx="3936" cy="771"/>
          </a:xfrm>
        </p:grpSpPr>
        <p:sp>
          <p:nvSpPr>
            <p:cNvPr id="5" name="Freeform 36"/>
            <p:cNvSpPr>
              <a:spLocks/>
            </p:cNvSpPr>
            <p:nvPr/>
          </p:nvSpPr>
          <p:spPr bwMode="auto">
            <a:xfrm>
              <a:off x="1008" y="1776"/>
              <a:ext cx="1824" cy="384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37"/>
            <p:cNvSpPr>
              <a:spLocks/>
            </p:cNvSpPr>
            <p:nvPr/>
          </p:nvSpPr>
          <p:spPr bwMode="auto">
            <a:xfrm rot="10840926" flipV="1">
              <a:off x="2829" y="1806"/>
              <a:ext cx="915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9"/>
            <p:cNvSpPr>
              <a:spLocks/>
            </p:cNvSpPr>
            <p:nvPr/>
          </p:nvSpPr>
          <p:spPr bwMode="auto">
            <a:xfrm>
              <a:off x="2064" y="2004"/>
              <a:ext cx="770" cy="539"/>
            </a:xfrm>
            <a:custGeom>
              <a:avLst/>
              <a:gdLst>
                <a:gd name="T0" fmla="*/ 768 w 770"/>
                <a:gd name="T1" fmla="*/ 0 h 539"/>
                <a:gd name="T2" fmla="*/ 770 w 770"/>
                <a:gd name="T3" fmla="*/ 90 h 539"/>
                <a:gd name="T4" fmla="*/ 2 w 770"/>
                <a:gd name="T5" fmla="*/ 90 h 539"/>
                <a:gd name="T6" fmla="*/ 0 w 770"/>
                <a:gd name="T7" fmla="*/ 539 h 5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"/>
                <a:gd name="T13" fmla="*/ 0 h 539"/>
                <a:gd name="T14" fmla="*/ 770 w 770"/>
                <a:gd name="T15" fmla="*/ 539 h 5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" h="539">
                  <a:moveTo>
                    <a:pt x="768" y="0"/>
                  </a:moveTo>
                  <a:lnTo>
                    <a:pt x="770" y="90"/>
                  </a:lnTo>
                  <a:lnTo>
                    <a:pt x="2" y="90"/>
                  </a:lnTo>
                  <a:lnTo>
                    <a:pt x="0" y="539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3696" y="1989"/>
              <a:ext cx="1248" cy="558"/>
            </a:xfrm>
            <a:custGeom>
              <a:avLst/>
              <a:gdLst>
                <a:gd name="T0" fmla="*/ 0 w 1248"/>
                <a:gd name="T1" fmla="*/ 5 h 581"/>
                <a:gd name="T2" fmla="*/ 1241 w 1248"/>
                <a:gd name="T3" fmla="*/ 0 h 581"/>
                <a:gd name="T4" fmla="*/ 1248 w 1248"/>
                <a:gd name="T5" fmla="*/ 581 h 581"/>
                <a:gd name="T6" fmla="*/ 0 60000 65536"/>
                <a:gd name="T7" fmla="*/ 0 60000 65536"/>
                <a:gd name="T8" fmla="*/ 0 60000 65536"/>
                <a:gd name="T9" fmla="*/ 0 w 1248"/>
                <a:gd name="T10" fmla="*/ 0 h 581"/>
                <a:gd name="T11" fmla="*/ 1248 w 1248"/>
                <a:gd name="T12" fmla="*/ 581 h 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581">
                  <a:moveTo>
                    <a:pt x="0" y="5"/>
                  </a:moveTo>
                  <a:lnTo>
                    <a:pt x="1241" y="0"/>
                  </a:lnTo>
                  <a:lnTo>
                    <a:pt x="1248" y="581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148138" y="5086350"/>
            <a:ext cx="3810000" cy="842963"/>
            <a:chOff x="2613" y="2838"/>
            <a:chExt cx="2400" cy="531"/>
          </a:xfrm>
        </p:grpSpPr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2613" y="2838"/>
              <a:ext cx="2160" cy="51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>
              <a:off x="3792" y="3015"/>
              <a:ext cx="981" cy="318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8"/>
            <p:cNvSpPr>
              <a:spLocks/>
            </p:cNvSpPr>
            <p:nvPr/>
          </p:nvSpPr>
          <p:spPr bwMode="auto">
            <a:xfrm>
              <a:off x="4773" y="3138"/>
              <a:ext cx="240" cy="231"/>
            </a:xfrm>
            <a:custGeom>
              <a:avLst/>
              <a:gdLst>
                <a:gd name="T0" fmla="*/ 0 w 1248"/>
                <a:gd name="T1" fmla="*/ 5 h 581"/>
                <a:gd name="T2" fmla="*/ 1241 w 1248"/>
                <a:gd name="T3" fmla="*/ 0 h 581"/>
                <a:gd name="T4" fmla="*/ 1248 w 1248"/>
                <a:gd name="T5" fmla="*/ 581 h 581"/>
                <a:gd name="T6" fmla="*/ 0 60000 65536"/>
                <a:gd name="T7" fmla="*/ 0 60000 65536"/>
                <a:gd name="T8" fmla="*/ 0 60000 65536"/>
                <a:gd name="T9" fmla="*/ 0 w 1248"/>
                <a:gd name="T10" fmla="*/ 0 h 581"/>
                <a:gd name="T11" fmla="*/ 1248 w 1248"/>
                <a:gd name="T12" fmla="*/ 581 h 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581">
                  <a:moveTo>
                    <a:pt x="0" y="5"/>
                  </a:moveTo>
                  <a:lnTo>
                    <a:pt x="1241" y="0"/>
                  </a:lnTo>
                  <a:lnTo>
                    <a:pt x="1248" y="581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1600200" y="2181225"/>
            <a:ext cx="5791200" cy="538163"/>
            <a:chOff x="1008" y="1008"/>
            <a:chExt cx="3648" cy="339"/>
          </a:xfrm>
        </p:grpSpPr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1008" y="1008"/>
              <a:ext cx="1824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 rot="10800000" flipV="1">
              <a:off x="2832" y="1011"/>
              <a:ext cx="1824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2832" y="1152"/>
              <a:ext cx="0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505200" y="1800225"/>
            <a:ext cx="1981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96300"/>
              </a:gs>
              <a:gs pos="50000">
                <a:srgbClr val="9ED600"/>
              </a:gs>
              <a:gs pos="100000">
                <a:srgbClr val="496300"/>
              </a:gs>
            </a:gsLst>
            <a:lin ang="5400000" scaled="1"/>
          </a:gradFill>
          <a:ln w="28575">
            <a:solidFill>
              <a:srgbClr val="759E00"/>
            </a:solidFill>
            <a:round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>
                <a:latin typeface="SolaimanLipi" pitchFamily="65" charset="0"/>
                <a:cs typeface="SolaimanLipi" pitchFamily="65" charset="0"/>
              </a:rPr>
              <a:t>কম্পিউটার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838200" y="2808288"/>
            <a:ext cx="1600200" cy="592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bn-BD" sz="3000" dirty="0">
                <a:latin typeface="SolaimanLipi" pitchFamily="65" charset="0"/>
                <a:cs typeface="SolaimanLipi" pitchFamily="65" charset="0"/>
              </a:rPr>
              <a:t>এ্যানালগ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690938" y="2797175"/>
            <a:ext cx="1676400" cy="592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bn-BD" sz="3000">
                <a:latin typeface="SolaimanLipi" pitchFamily="65" charset="0"/>
                <a:cs typeface="SolaimanLipi" pitchFamily="65" charset="0"/>
              </a:rPr>
              <a:t>ডিজিটাল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781800" y="2797175"/>
            <a:ext cx="1524000" cy="592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bn-BD" sz="3000">
                <a:latin typeface="SolaimanLipi" pitchFamily="65" charset="0"/>
                <a:cs typeface="SolaimanLipi" pitchFamily="65" charset="0"/>
              </a:rPr>
              <a:t>হাইব্রিড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28600" y="4030663"/>
            <a:ext cx="2508250" cy="5127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F7534"/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 dirty="0">
                <a:latin typeface="SolaimanLipi" pitchFamily="65" charset="0"/>
                <a:cs typeface="SolaimanLipi" pitchFamily="65" charset="0"/>
              </a:rPr>
              <a:t>সুপার কম্পিউটার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267200" y="4010025"/>
            <a:ext cx="2820988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F7534"/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 dirty="0">
                <a:latin typeface="SolaimanLipi" pitchFamily="65" charset="0"/>
                <a:cs typeface="SolaimanLipi" pitchFamily="65" charset="0"/>
              </a:rPr>
              <a:t>মিনিফ্রেম কম্পিউটার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2014538" y="4695825"/>
            <a:ext cx="297815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F7534"/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>
                <a:latin typeface="SolaimanLipi" pitchFamily="65" charset="0"/>
                <a:cs typeface="SolaimanLipi" pitchFamily="65" charset="0"/>
              </a:rPr>
              <a:t>মেইনফ্রেম কম্পিউটার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6096000" y="4695825"/>
            <a:ext cx="27432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F7534"/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>
                <a:latin typeface="SolaimanLipi" pitchFamily="65" charset="0"/>
                <a:cs typeface="SolaimanLipi" pitchFamily="65" charset="0"/>
              </a:rPr>
              <a:t>মাইক্রো কম্পিউটার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5" name="AutoShape 54"/>
          <p:cNvSpPr>
            <a:spLocks noChangeArrowheads="1"/>
          </p:cNvSpPr>
          <p:nvPr/>
        </p:nvSpPr>
        <p:spPr bwMode="auto">
          <a:xfrm>
            <a:off x="3429000" y="5934075"/>
            <a:ext cx="1524000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>
                <a:latin typeface="SolaimanLipi" pitchFamily="65" charset="0"/>
                <a:cs typeface="SolaimanLipi" pitchFamily="65" charset="0"/>
              </a:rPr>
              <a:t>ডেক্সটপ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auto">
          <a:xfrm>
            <a:off x="5305425" y="5943600"/>
            <a:ext cx="1524000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>
                <a:latin typeface="SolaimanLipi" pitchFamily="65" charset="0"/>
                <a:cs typeface="SolaimanLipi" pitchFamily="65" charset="0"/>
              </a:rPr>
              <a:t>ল্যাপটপ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>
            <a:off x="7162800" y="5943600"/>
            <a:ext cx="1524000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bn-BD" sz="3000">
                <a:latin typeface="SolaimanLipi" pitchFamily="65" charset="0"/>
                <a:cs typeface="SolaimanLipi" pitchFamily="65" charset="0"/>
              </a:rPr>
              <a:t>নোটবুক</a:t>
            </a:r>
            <a:endParaRPr lang="en-US" sz="300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imated_computer_student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4073236" cy="3733800"/>
          </a:xfrm>
          <a:prstGeom prst="rect">
            <a:avLst/>
          </a:prstGeom>
        </p:spPr>
      </p:pic>
      <p:pic>
        <p:nvPicPr>
          <p:cNvPr id="6" name="Picture 5" descr="b-421325-animated_comput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6400"/>
            <a:ext cx="4610100" cy="461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486400"/>
            <a:ext cx="1524000" cy="510778"/>
          </a:xfrm>
          <a:prstGeom prst="wedgeRoundRectCallout">
            <a:avLst>
              <a:gd name="adj1" fmla="val 116952"/>
              <a:gd name="adj2" fmla="val -13715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স্বয়ংক্রিয়তা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743200"/>
            <a:ext cx="1524000" cy="510778"/>
          </a:xfrm>
          <a:prstGeom prst="wedgeRoundRectCallout">
            <a:avLst>
              <a:gd name="adj1" fmla="val -83048"/>
              <a:gd name="adj2" fmla="val -1570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দ্রুততা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ngineering_services_mechanical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33463"/>
            <a:ext cx="4391025" cy="384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5867400"/>
            <a:ext cx="1905000" cy="510778"/>
          </a:xfrm>
          <a:prstGeom prst="wedgeRoundRectCallout">
            <a:avLst>
              <a:gd name="adj1" fmla="val 28063"/>
              <a:gd name="adj2" fmla="val -2280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ক্লান্তিহীনতা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9394" name="Picture 2" descr="C:\Users\Manju\Desktop\Picture Manjur\Energy_Valve_C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4652511" cy="3357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2133600"/>
            <a:ext cx="1295400" cy="510778"/>
          </a:xfrm>
          <a:prstGeom prst="wedgeRoundRectCallout">
            <a:avLst>
              <a:gd name="adj1" fmla="val -49651"/>
              <a:gd name="adj2" fmla="val 22656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সূক্ষ্মতা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2472-raspberry-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258"/>
            <a:ext cx="4440420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257800"/>
            <a:ext cx="1295400" cy="510778"/>
          </a:xfrm>
          <a:prstGeom prst="wedgeRoundRectCallout">
            <a:avLst>
              <a:gd name="adj1" fmla="val -70939"/>
              <a:gd name="adj2" fmla="val -22524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বহুমূখীতা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3" descr="SH-34_2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24200"/>
            <a:ext cx="4572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1143000"/>
            <a:ext cx="1828800" cy="510778"/>
          </a:xfrm>
          <a:prstGeom prst="wedgeRoundRectCallout">
            <a:avLst>
              <a:gd name="adj1" fmla="val -235"/>
              <a:gd name="adj2" fmla="val 32318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স্মৃতিভান্ডার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sty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" y="1015998"/>
            <a:ext cx="3829050" cy="3790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562600"/>
            <a:ext cx="2590800" cy="510778"/>
          </a:xfrm>
          <a:prstGeom prst="wedgeRoundRectCallout">
            <a:avLst>
              <a:gd name="adj1" fmla="val 37185"/>
              <a:gd name="adj2" fmla="val -1968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যুক্তিসঙ্গত সিদ্ধান্ত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38" y="2362200"/>
            <a:ext cx="3457862" cy="4093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371600"/>
            <a:ext cx="1676400" cy="510778"/>
          </a:xfrm>
          <a:prstGeom prst="wedgeRoundRectCallout">
            <a:avLst>
              <a:gd name="adj1" fmla="val 210"/>
              <a:gd name="adj2" fmla="val 26919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নির্ভূল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anju\Desktop\Picture Manjur\Energy_Valve_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134" y="5562600"/>
            <a:ext cx="1273666" cy="919162"/>
          </a:xfrm>
          <a:prstGeom prst="rect">
            <a:avLst/>
          </a:prstGeom>
          <a:noFill/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724400"/>
            <a:ext cx="990600" cy="762000"/>
          </a:xfrm>
          <a:prstGeom prst="rect">
            <a:avLst/>
          </a:prstGeom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8850" y="228600"/>
            <a:ext cx="5822950" cy="592138"/>
          </a:xfrm>
        </p:spPr>
        <p:txBody>
          <a:bodyPr/>
          <a:lstStyle/>
          <a:p>
            <a:pPr eaLnBrk="1" hangingPunct="1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38680"/>
            <a:ext cx="8786813" cy="5441950"/>
          </a:xfrm>
        </p:spPr>
        <p:txBody>
          <a:bodyPr/>
          <a:lstStyle/>
          <a:p>
            <a:pPr algn="just" eaLnBrk="1" hangingPunct="1"/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একটি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ইলেকট্রনিক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যন্ত্র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যা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বিদ্যুতের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সাহায্যে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চলে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। </a:t>
            </a:r>
            <a:endParaRPr lang="bn-BD" sz="3600" dirty="0" smtClean="0">
              <a:latin typeface="SolaimanLipi" pitchFamily="65" charset="0"/>
              <a:cs typeface="SolaimanLipi" pitchFamily="65" charset="0"/>
            </a:endParaRPr>
          </a:p>
          <a:p>
            <a:pPr algn="just" eaLnBrk="1" hangingPunct="1"/>
            <a:r>
              <a:rPr lang="bn-BD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এর </a:t>
            </a:r>
            <a:r>
              <a:rPr lang="en-US" sz="3600" dirty="0" err="1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কিছু</a:t>
            </a:r>
            <a:r>
              <a:rPr lang="en-US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কিছু</a:t>
            </a:r>
            <a:r>
              <a:rPr lang="en-US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আছে</a:t>
            </a:r>
            <a:r>
              <a:rPr lang="en-US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যা</a:t>
            </a:r>
            <a:r>
              <a:rPr lang="en-US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অন্যান্য</a:t>
            </a:r>
            <a:r>
              <a:rPr lang="en-US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বৈদ্যুতিক</a:t>
            </a:r>
            <a:r>
              <a:rPr lang="en-US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যন্ত্রপাতি</a:t>
            </a:r>
            <a:r>
              <a:rPr lang="en-US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একে </a:t>
            </a:r>
            <a:r>
              <a:rPr lang="en-US" sz="3600" dirty="0" err="1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আলাদা</a:t>
            </a:r>
            <a:r>
              <a:rPr lang="en-US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করেছে</a:t>
            </a:r>
            <a:r>
              <a:rPr lang="en-US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।</a:t>
            </a:r>
            <a:r>
              <a:rPr lang="bn-BD" sz="3600" dirty="0" smtClean="0">
                <a:solidFill>
                  <a:srgbClr val="650342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algn="just" eaLnBrk="1" hangingPunct="1"/>
            <a:r>
              <a:rPr lang="en-US" sz="36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এমন</a:t>
            </a:r>
            <a:r>
              <a:rPr lang="en-US" sz="36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উল্লেখযোগ্য</a:t>
            </a:r>
            <a:r>
              <a:rPr lang="en-US" sz="36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bn-BD" sz="36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গুলো</a:t>
            </a:r>
            <a:r>
              <a:rPr lang="en-US" sz="36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হলো</a:t>
            </a:r>
            <a:r>
              <a:rPr lang="bn-BD" sz="36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3600" dirty="0" smtClean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457200" y="4127500"/>
            <a:ext cx="746125" cy="604838"/>
          </a:xfrm>
          <a:custGeom>
            <a:avLst/>
            <a:gdLst>
              <a:gd name="T0" fmla="*/ 559594 w 21600"/>
              <a:gd name="T1" fmla="*/ 0 h 21600"/>
              <a:gd name="T2" fmla="*/ 0 w 21600"/>
              <a:gd name="T3" fmla="*/ 302419 h 21600"/>
              <a:gd name="T4" fmla="*/ 559594 w 21600"/>
              <a:gd name="T5" fmla="*/ 604838 h 21600"/>
              <a:gd name="T6" fmla="*/ 746125 w 21600"/>
              <a:gd name="T7" fmla="*/ 3024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457200" y="4879975"/>
            <a:ext cx="746125" cy="604838"/>
          </a:xfrm>
          <a:custGeom>
            <a:avLst/>
            <a:gdLst>
              <a:gd name="T0" fmla="*/ 559594 w 21600"/>
              <a:gd name="T1" fmla="*/ 0 h 21600"/>
              <a:gd name="T2" fmla="*/ 0 w 21600"/>
              <a:gd name="T3" fmla="*/ 302419 h 21600"/>
              <a:gd name="T4" fmla="*/ 559594 w 21600"/>
              <a:gd name="T5" fmla="*/ 604838 h 21600"/>
              <a:gd name="T6" fmla="*/ 746125 w 21600"/>
              <a:gd name="T7" fmla="*/ 3024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457200" y="5661025"/>
            <a:ext cx="746125" cy="604837"/>
          </a:xfrm>
          <a:custGeom>
            <a:avLst/>
            <a:gdLst>
              <a:gd name="T0" fmla="*/ 559594 w 21600"/>
              <a:gd name="T1" fmla="*/ 0 h 21600"/>
              <a:gd name="T2" fmla="*/ 0 w 21600"/>
              <a:gd name="T3" fmla="*/ 302419 h 21600"/>
              <a:gd name="T4" fmla="*/ 559594 w 21600"/>
              <a:gd name="T5" fmla="*/ 604837 h 21600"/>
              <a:gd name="T6" fmla="*/ 746125 w 21600"/>
              <a:gd name="T7" fmla="*/ 3024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247775" y="4038600"/>
            <a:ext cx="4543425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দ্রুতগতি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600" dirty="0">
                <a:cs typeface="Times New Roman" panose="02020603050405020304" pitchFamily="18" charset="0"/>
              </a:rPr>
              <a:t>High speed)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247775" y="4845050"/>
            <a:ext cx="4543425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নির্ভুলতা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600" dirty="0">
                <a:cs typeface="Times New Roman" panose="02020603050405020304" pitchFamily="18" charset="0"/>
              </a:rPr>
              <a:t>Correctness) 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247775" y="5683250"/>
            <a:ext cx="4543425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সূক্ষ্মতা</a:t>
            </a:r>
            <a:r>
              <a:rPr lang="bn-BD" sz="36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600" dirty="0">
                <a:cs typeface="Times New Roman" panose="02020603050405020304" pitchFamily="18" charset="0"/>
              </a:rPr>
              <a:t>Accuracy) </a:t>
            </a:r>
          </a:p>
        </p:txBody>
      </p:sp>
      <p:pic>
        <p:nvPicPr>
          <p:cNvPr id="15" name="Picture 14" descr="animated_computer_student_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799" y="3898900"/>
            <a:ext cx="1149927" cy="105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143000" y="1128486"/>
            <a:ext cx="2286000" cy="381000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52400" y="1095828"/>
            <a:ext cx="4316412" cy="5310188"/>
          </a:xfrm>
          <a:ln w="28575">
            <a:solidFill>
              <a:schemeClr val="accent2"/>
            </a:solidFill>
          </a:ln>
        </p:spPr>
        <p:txBody>
          <a:bodyPr/>
          <a:lstStyle/>
          <a:p>
            <a:pPr algn="ctr">
              <a:buNone/>
            </a:pPr>
            <a:r>
              <a:rPr lang="bn-BD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747658" y="1128486"/>
            <a:ext cx="2286000" cy="381000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099458"/>
            <a:ext cx="4318000" cy="5310188"/>
          </a:xfrm>
          <a:ln w="28575">
            <a:solidFill>
              <a:schemeClr val="accent2"/>
            </a:solidFill>
          </a:ln>
        </p:spPr>
        <p:txBody>
          <a:bodyPr/>
          <a:lstStyle/>
          <a:p>
            <a:pPr algn="ctr">
              <a:buNone/>
            </a:pPr>
            <a:r>
              <a:rPr lang="bn-BD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>
              <a:buNone/>
              <a:defRPr/>
            </a:pPr>
            <a:r>
              <a:rPr lang="bn-BD" sz="36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শ্রেণীঃ একাদশ</a:t>
            </a:r>
          </a:p>
          <a:p>
            <a:pPr>
              <a:buNone/>
              <a:defRPr/>
            </a:pPr>
            <a:r>
              <a:rPr lang="bn-BD" sz="36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বিষয়ঃ কম্পিউটার শিক্ষা</a:t>
            </a:r>
          </a:p>
          <a:p>
            <a:pPr>
              <a:buNone/>
              <a:defRPr/>
            </a:pPr>
            <a:r>
              <a:rPr lang="bn-BD" sz="36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অধ্যায়ঃ প্রথম</a:t>
            </a:r>
          </a:p>
          <a:p>
            <a:pPr algn="ctr">
              <a:buNone/>
              <a:defRPr/>
            </a:pPr>
            <a:endParaRPr lang="bn-BD" sz="3200" b="1" dirty="0" smtClean="0">
              <a:ln/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algn="ctr">
              <a:buNone/>
              <a:defRPr/>
            </a:pPr>
            <a:endParaRPr lang="bn-BD" sz="3200" b="1" dirty="0" smtClean="0">
              <a:ln/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algn="ctr">
              <a:buNone/>
              <a:defRPr/>
            </a:pPr>
            <a:r>
              <a:rPr lang="bn-BD" sz="4000" b="1" dirty="0" smtClean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 ধারনা,</a:t>
            </a:r>
          </a:p>
          <a:p>
            <a:pPr algn="ctr">
              <a:buNone/>
              <a:defRPr/>
            </a:pPr>
            <a:r>
              <a:rPr lang="en-US" sz="36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(</a:t>
            </a:r>
            <a:r>
              <a:rPr lang="bn-BD" sz="36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শ্রেণিবিভাগ ও বৈশিষ্ট্য</a:t>
            </a:r>
            <a:r>
              <a:rPr lang="en-US" sz="36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)</a:t>
            </a:r>
          </a:p>
          <a:p>
            <a:pPr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8850" y="246063"/>
            <a:ext cx="2927350" cy="592137"/>
          </a:xfrm>
        </p:spPr>
        <p:txBody>
          <a:bodyPr/>
          <a:lstStyle/>
          <a:p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8100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মোঃ মঞ্জুর-ই-এলাহী</a:t>
            </a:r>
          </a:p>
          <a:p>
            <a:pPr algn="r">
              <a:defRPr/>
            </a:pPr>
            <a:r>
              <a:rPr lang="bn-BD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প্রভাষক-কম্পিউটার শিক্ষা</a:t>
            </a:r>
          </a:p>
          <a:p>
            <a:pPr algn="r">
              <a:defRPr/>
            </a:pPr>
            <a:r>
              <a:rPr lang="bn-BD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নওয়াবেঁকী </a:t>
            </a:r>
            <a:r>
              <a:rPr lang="bn-B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মহাবিদ্যালয়</a:t>
            </a:r>
          </a:p>
          <a:p>
            <a:pPr algn="r"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E-mail: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m_elahee@yahoo.com</a:t>
            </a:r>
            <a:endParaRPr lang="bn-BD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Vrinda" charset="0"/>
            </a:endParaRPr>
          </a:p>
          <a:p>
            <a:pPr algn="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melahee73@gmail.com</a:t>
            </a:r>
          </a:p>
          <a:p>
            <a:pPr algn="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Mob  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: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01711909061,  01827591416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4054" y="3657600"/>
            <a:ext cx="3733800" cy="99542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/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পাঠের বিষয়বস্তু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" name="Picture 19" descr="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76400"/>
            <a:ext cx="1447800" cy="193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uiExpand="1" build="p" animBg="1"/>
      <p:bldP spid="18" grpId="0" animBg="1"/>
      <p:bldP spid="13" grpId="0" uiExpand="1" build="p" animBg="1"/>
      <p:bldP spid="8" grpId="0"/>
      <p:bldP spid="17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461962" y="1019628"/>
            <a:ext cx="652916" cy="698500"/>
          </a:xfrm>
          <a:custGeom>
            <a:avLst/>
            <a:gdLst>
              <a:gd name="T0" fmla="*/ 582216 w 21600"/>
              <a:gd name="T1" fmla="*/ 0 h 21600"/>
              <a:gd name="T2" fmla="*/ 0 w 21600"/>
              <a:gd name="T3" fmla="*/ 349250 h 21600"/>
              <a:gd name="T4" fmla="*/ 582216 w 21600"/>
              <a:gd name="T5" fmla="*/ 698500 h 21600"/>
              <a:gd name="T6" fmla="*/ 776288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461962" y="1794558"/>
            <a:ext cx="652916" cy="698500"/>
          </a:xfrm>
          <a:custGeom>
            <a:avLst/>
            <a:gdLst>
              <a:gd name="T0" fmla="*/ 582216 w 21600"/>
              <a:gd name="T1" fmla="*/ 0 h 21600"/>
              <a:gd name="T2" fmla="*/ 0 w 21600"/>
              <a:gd name="T3" fmla="*/ 349250 h 21600"/>
              <a:gd name="T4" fmla="*/ 582216 w 21600"/>
              <a:gd name="T5" fmla="*/ 698500 h 21600"/>
              <a:gd name="T6" fmla="*/ 776288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461962" y="2581730"/>
            <a:ext cx="652916" cy="698500"/>
          </a:xfrm>
          <a:custGeom>
            <a:avLst/>
            <a:gdLst>
              <a:gd name="T0" fmla="*/ 582216 w 21600"/>
              <a:gd name="T1" fmla="*/ 0 h 21600"/>
              <a:gd name="T2" fmla="*/ 0 w 21600"/>
              <a:gd name="T3" fmla="*/ 349250 h 21600"/>
              <a:gd name="T4" fmla="*/ 582216 w 21600"/>
              <a:gd name="T5" fmla="*/ 698500 h 21600"/>
              <a:gd name="T6" fmla="*/ 776288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461962" y="3383189"/>
            <a:ext cx="652916" cy="698500"/>
          </a:xfrm>
          <a:custGeom>
            <a:avLst/>
            <a:gdLst>
              <a:gd name="T0" fmla="*/ 582216 w 21600"/>
              <a:gd name="T1" fmla="*/ 0 h 21600"/>
              <a:gd name="T2" fmla="*/ 0 w 21600"/>
              <a:gd name="T3" fmla="*/ 349250 h 21600"/>
              <a:gd name="T4" fmla="*/ 582216 w 21600"/>
              <a:gd name="T5" fmla="*/ 698500 h 21600"/>
              <a:gd name="T6" fmla="*/ 776288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262063" y="1041853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বিশ্বাসযোগ্যতা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600" dirty="0">
                <a:cs typeface="Times New Roman" panose="02020603050405020304" pitchFamily="18" charset="0"/>
              </a:rPr>
              <a:t>Reliability) 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1262063" y="1829483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ক্লান্তিহীনতা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600" dirty="0">
                <a:cs typeface="Times New Roman" panose="02020603050405020304" pitchFamily="18" charset="0"/>
              </a:rPr>
              <a:t>Diligence) 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262063" y="2634117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স্মৃতি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ভান্ডার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600" dirty="0">
                <a:cs typeface="Times New Roman" panose="02020603050405020304" pitchFamily="18" charset="0"/>
              </a:rPr>
              <a:t>Memory) 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1262063" y="3437164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স্বয়ংক্রিয়তা</a:t>
            </a:r>
            <a:r>
              <a:rPr lang="bn-BD" sz="36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600" dirty="0">
                <a:cs typeface="Times New Roman" panose="02020603050405020304" pitchFamily="18" charset="0"/>
              </a:rPr>
              <a:t>Automation)</a:t>
            </a:r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461962" y="4171040"/>
            <a:ext cx="652916" cy="698500"/>
          </a:xfrm>
          <a:custGeom>
            <a:avLst/>
            <a:gdLst>
              <a:gd name="T0" fmla="*/ 582216 w 21600"/>
              <a:gd name="T1" fmla="*/ 0 h 21600"/>
              <a:gd name="T2" fmla="*/ 0 w 21600"/>
              <a:gd name="T3" fmla="*/ 349250 h 21600"/>
              <a:gd name="T4" fmla="*/ 582216 w 21600"/>
              <a:gd name="T5" fmla="*/ 698500 h 21600"/>
              <a:gd name="T6" fmla="*/ 776288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1262063" y="4202790"/>
            <a:ext cx="5519738" cy="625475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500" spc="-300" dirty="0" err="1">
                <a:latin typeface="SolaimanLipi" pitchFamily="65" charset="0"/>
                <a:cs typeface="SolaimanLipi" pitchFamily="65" charset="0"/>
              </a:rPr>
              <a:t>যুক্তিসঙ্গত</a:t>
            </a:r>
            <a:r>
              <a:rPr lang="en-US" sz="3500" spc="-3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spc="-300" dirty="0" err="1">
                <a:latin typeface="SolaimanLipi" pitchFamily="65" charset="0"/>
                <a:cs typeface="SolaimanLipi" pitchFamily="65" charset="0"/>
              </a:rPr>
              <a:t>সিদ্ধান্ত</a:t>
            </a:r>
            <a:r>
              <a:rPr lang="en-US" sz="3500" spc="-300" dirty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500" spc="-300" dirty="0">
                <a:cs typeface="Times New Roman" panose="02020603050405020304" pitchFamily="18" charset="0"/>
              </a:rPr>
              <a:t>Logical Decision)</a:t>
            </a:r>
          </a:p>
        </p:txBody>
      </p:sp>
      <p:sp>
        <p:nvSpPr>
          <p:cNvPr id="67606" name="AutoShape 22"/>
          <p:cNvSpPr>
            <a:spLocks noChangeArrowheads="1"/>
          </p:cNvSpPr>
          <p:nvPr/>
        </p:nvSpPr>
        <p:spPr bwMode="auto">
          <a:xfrm>
            <a:off x="457200" y="4996085"/>
            <a:ext cx="652915" cy="698500"/>
          </a:xfrm>
          <a:custGeom>
            <a:avLst/>
            <a:gdLst>
              <a:gd name="T0" fmla="*/ 582215 w 21600"/>
              <a:gd name="T1" fmla="*/ 0 h 21600"/>
              <a:gd name="T2" fmla="*/ 0 w 21600"/>
              <a:gd name="T3" fmla="*/ 349250 h 21600"/>
              <a:gd name="T4" fmla="*/ 582215 w 21600"/>
              <a:gd name="T5" fmla="*/ 698500 h 21600"/>
              <a:gd name="T6" fmla="*/ 776287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607" name="AutoShape 23"/>
          <p:cNvSpPr>
            <a:spLocks noChangeArrowheads="1"/>
          </p:cNvSpPr>
          <p:nvPr/>
        </p:nvSpPr>
        <p:spPr bwMode="auto">
          <a:xfrm>
            <a:off x="457200" y="5749472"/>
            <a:ext cx="652915" cy="698500"/>
          </a:xfrm>
          <a:custGeom>
            <a:avLst/>
            <a:gdLst>
              <a:gd name="T0" fmla="*/ 582215 w 21600"/>
              <a:gd name="T1" fmla="*/ 0 h 21600"/>
              <a:gd name="T2" fmla="*/ 0 w 21600"/>
              <a:gd name="T3" fmla="*/ 349250 h 21600"/>
              <a:gd name="T4" fmla="*/ 582215 w 21600"/>
              <a:gd name="T5" fmla="*/ 698500 h 21600"/>
              <a:gd name="T6" fmla="*/ 776287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1257301" y="5026247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বহুমুখিতা</a:t>
            </a:r>
            <a:r>
              <a:rPr lang="bn-BD" sz="36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600" dirty="0">
                <a:cs typeface="Times New Roman" panose="02020603050405020304" pitchFamily="18" charset="0"/>
              </a:rPr>
              <a:t>Versatility)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1271588" y="5801859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spc="-300" dirty="0" err="1">
                <a:latin typeface="SolaimanLipi" pitchFamily="65" charset="0"/>
                <a:cs typeface="SolaimanLipi" pitchFamily="65" charset="0"/>
              </a:rPr>
              <a:t>অসীম</a:t>
            </a:r>
            <a:r>
              <a:rPr lang="en-US" sz="3600" spc="-3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spc="-300" dirty="0" err="1">
                <a:latin typeface="SolaimanLipi" pitchFamily="65" charset="0"/>
                <a:cs typeface="SolaimanLipi" pitchFamily="65" charset="0"/>
              </a:rPr>
              <a:t>জীবনীশক্তি</a:t>
            </a:r>
            <a:r>
              <a:rPr lang="bn-BD" sz="3600" spc="-3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spc="-3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600" spc="-300" dirty="0">
                <a:cs typeface="Times New Roman" panose="02020603050405020304" pitchFamily="18" charset="0"/>
              </a:rPr>
              <a:t>Endless Life)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152400"/>
            <a:ext cx="5822950" cy="592138"/>
          </a:xfrm>
        </p:spPr>
        <p:txBody>
          <a:bodyPr/>
          <a:lstStyle/>
          <a:p>
            <a:pPr eaLnBrk="1" hangingPunct="1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</a:p>
        </p:txBody>
      </p:sp>
      <p:pic>
        <p:nvPicPr>
          <p:cNvPr id="19" name="Picture 18" descr="tasty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096656"/>
            <a:ext cx="1066800" cy="838200"/>
          </a:xfrm>
          <a:prstGeom prst="rect">
            <a:avLst/>
          </a:prstGeom>
        </p:spPr>
      </p:pic>
      <p:pic>
        <p:nvPicPr>
          <p:cNvPr id="20" name="Picture 19" descr="152472-raspberry-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4953000"/>
            <a:ext cx="1066800" cy="730967"/>
          </a:xfrm>
          <a:prstGeom prst="rect">
            <a:avLst/>
          </a:prstGeom>
        </p:spPr>
      </p:pic>
      <p:pic>
        <p:nvPicPr>
          <p:cNvPr id="21" name="Picture 20" descr="SH-34_2-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2529114"/>
            <a:ext cx="1093381" cy="838200"/>
          </a:xfrm>
          <a:prstGeom prst="rect">
            <a:avLst/>
          </a:prstGeom>
        </p:spPr>
      </p:pic>
      <p:pic>
        <p:nvPicPr>
          <p:cNvPr id="22" name="Picture 6" descr="engineering_services_mechanical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752600"/>
            <a:ext cx="1066800" cy="72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b-421325-animated_comput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04744" y="3251202"/>
            <a:ext cx="1157514" cy="1015998"/>
          </a:xfrm>
          <a:prstGeom prst="rect">
            <a:avLst/>
          </a:prstGeom>
        </p:spPr>
      </p:pic>
      <p:pic>
        <p:nvPicPr>
          <p:cNvPr id="23" name="Picture 22" descr="2012-03-11-06-56-20-4f5c4c94a1ef3-smartphone-security-tips.jpg"/>
          <p:cNvPicPr>
            <a:picLocks noChangeAspect="1"/>
          </p:cNvPicPr>
          <p:nvPr/>
        </p:nvPicPr>
        <p:blipFill>
          <a:blip r:embed="rId7"/>
          <a:srcRect l="21765" t="1931" r="28823" b="5365"/>
          <a:stretch>
            <a:fillRect/>
          </a:stretch>
        </p:blipFill>
        <p:spPr>
          <a:xfrm>
            <a:off x="7162800" y="1008744"/>
            <a:ext cx="1066800" cy="743856"/>
          </a:xfrm>
          <a:prstGeom prst="rect">
            <a:avLst/>
          </a:prstGeom>
        </p:spPr>
      </p:pic>
      <p:pic>
        <p:nvPicPr>
          <p:cNvPr id="25" name="Picture 24" descr="ur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5715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4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4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  <p:bldP spid="67592" grpId="0" animBg="1"/>
      <p:bldP spid="67593" grpId="0" animBg="1"/>
      <p:bldP spid="67594" grpId="0" animBg="1"/>
      <p:bldP spid="67598" grpId="0" animBg="1"/>
      <p:bldP spid="67599" grpId="0" animBg="1"/>
      <p:bldP spid="67600" grpId="0" animBg="1"/>
      <p:bldP spid="67601" grpId="0" animBg="1"/>
      <p:bldP spid="67602" grpId="0" animBg="1"/>
      <p:bldP spid="67603" grpId="0" animBg="1"/>
      <p:bldP spid="67606" grpId="0" animBg="1"/>
      <p:bldP spid="67607" grpId="0" animBg="1"/>
      <p:bldP spid="67608" grpId="0" animBg="1"/>
      <p:bldP spid="67609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1920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6800" y="2667000"/>
            <a:ext cx="6705600" cy="838200"/>
          </a:xfrm>
          <a:prstGeom prst="rect">
            <a:avLst/>
          </a:prstGeom>
        </p:spPr>
        <p:txBody>
          <a:bodyPr/>
          <a:lstStyle/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 বলতে কি বুঝ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?</a:t>
            </a:r>
            <a:endParaRPr kumimoji="0" lang="bn-BD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pic>
        <p:nvPicPr>
          <p:cNvPr id="5" name="Picture 4" descr="MimioReading_iPadA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114800"/>
            <a:ext cx="28575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rdseye group involved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371600" y="1110234"/>
            <a:ext cx="6477000" cy="49095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106680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3124200"/>
            <a:ext cx="8458200" cy="838200"/>
          </a:xfrm>
          <a:prstGeom prst="rect">
            <a:avLst/>
          </a:prstGeom>
        </p:spPr>
        <p:txBody>
          <a:bodyPr/>
          <a:lstStyle/>
          <a:p>
            <a:pPr marL="241300" lvl="0" indent="-241300" algn="l" defTabSz="642938">
              <a:spcBef>
                <a:spcPct val="20000"/>
              </a:spcBef>
              <a:buFontTx/>
              <a:buChar char="•"/>
              <a:defRPr/>
            </a:pPr>
            <a:r>
              <a:rPr lang="bn-BD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 শ্রেণীবিভাগ ছকের মাধ্যমে দেখাও?</a:t>
            </a: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8600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“ক”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96240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“খ”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4876800"/>
            <a:ext cx="7315200" cy="838200"/>
          </a:xfrm>
          <a:prstGeom prst="rect">
            <a:avLst/>
          </a:prstGeom>
        </p:spPr>
        <p:txBody>
          <a:bodyPr/>
          <a:lstStyle/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কম্পিউটারের পাঁচটি বৈশিষ্ট্য লিখ?</a:t>
            </a: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905000"/>
            <a:ext cx="2743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65034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6000" b="1" dirty="0" smtClean="0">
              <a:ln w="11430"/>
              <a:solidFill>
                <a:srgbClr val="65034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733800"/>
            <a:ext cx="6705600" cy="3505200"/>
          </a:xfrm>
        </p:spPr>
        <p:txBody>
          <a:bodyPr/>
          <a:lstStyle/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কম্পিউটার কাকে বলে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?</a:t>
            </a:r>
            <a:endParaRPr lang="bn-BD" sz="44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কম্পিউটারের  শ্রেণীবিভাগ বল?</a:t>
            </a:r>
          </a:p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কম্পিউটারের বৈশিষ্ট্য বল?</a:t>
            </a:r>
          </a:p>
          <a:p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>
              <a:buFont typeface="Wingdings 3" pitchFamily="18" charset="2"/>
              <a:buNone/>
            </a:pP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>
              <a:buFont typeface="Wingdings 3" pitchFamily="18" charset="2"/>
              <a:buNone/>
            </a:pP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>
              <a:buFont typeface="Wingdings 3" pitchFamily="18" charset="2"/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" name="Picture 4" descr="stock-photo-10163949-group-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66800"/>
            <a:ext cx="3200400" cy="279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 Jigsaw puzzle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905000" y="1034142"/>
            <a:ext cx="5410200" cy="5410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362670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বাড়ির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3301425"/>
            <a:ext cx="911019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“এনালগ ও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ডিজিটাল”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 </a:t>
            </a:r>
            <a:endParaRPr lang="en-US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>
              <a:defRPr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ব্যবহার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আলোচনা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19400"/>
            <a:ext cx="4142821" cy="2057400"/>
          </a:xfrm>
          <a:prstGeom prst="rect">
            <a:avLst/>
          </a:prstGeom>
        </p:spPr>
      </p:pic>
      <p:pic>
        <p:nvPicPr>
          <p:cNvPr id="4" name="Picture 3" descr="C:\Documents and Settings\Administrator\Desktop\nasir\nt\content_13373_pre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495800"/>
            <a:ext cx="5181600" cy="198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তোমাদের সবাইকে অনেক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2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4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b-414328-animated_gif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4" y="1762124"/>
            <a:ext cx="3800475" cy="380047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1965325"/>
            <a:ext cx="716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এই পাঠ শেষে শিক্ষার্থীরা-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457200" y="3352800"/>
            <a:ext cx="868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 কী তা </a:t>
            </a:r>
            <a:r>
              <a:rPr lang="bn-BD" sz="3600" b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বলতে </a:t>
            </a: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পারবে।</a:t>
            </a:r>
            <a:endParaRPr lang="bn-BD" sz="3600" b="1" kern="11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</a:t>
            </a:r>
            <a:r>
              <a:rPr lang="bn-BD" sz="3600" b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প্রকারভেদ উল্লেখ করতে </a:t>
            </a: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পারবে।</a:t>
            </a:r>
            <a:endParaRPr lang="bn-BD" sz="3600" b="1" kern="11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</a:t>
            </a:r>
            <a:r>
              <a:rPr lang="bn-BD" sz="3600" b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বৈশিষ্ট্য বলতে পারবে </a:t>
            </a:r>
            <a:r>
              <a:rPr lang="bn-BD" sz="3600" b="1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।</a:t>
            </a:r>
            <a:endParaRPr lang="en-US" sz="3600" b="1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36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" y="0"/>
            <a:ext cx="373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শিখনফল 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4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3732_d8b300bfb702934f4bbc15814e14a3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37" y="1371600"/>
            <a:ext cx="4451837" cy="3643086"/>
          </a:xfrm>
          <a:prstGeom prst="rect">
            <a:avLst/>
          </a:prstGeom>
        </p:spPr>
      </p:pic>
      <p:pic>
        <p:nvPicPr>
          <p:cNvPr id="8" name="Picture 7" descr="t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819400"/>
            <a:ext cx="4659296" cy="358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0" y="4267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টেলিভিশন</a:t>
            </a:r>
            <a:endParaRPr lang="en-US" sz="3200" b="1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828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রেডিও</a:t>
            </a:r>
            <a:endParaRPr lang="en-US" sz="3200" b="1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cer-aspire-ie-3450-desktop-pc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udget-Dual-SIM-QWERTY-Phone-TV-and-Radio-plusbuyer.jpg"/>
          <p:cNvPicPr>
            <a:picLocks noChangeAspect="1"/>
          </p:cNvPicPr>
          <p:nvPr/>
        </p:nvPicPr>
        <p:blipFill>
          <a:blip r:embed="rId3"/>
          <a:srcRect l="19355" r="19355"/>
          <a:stretch>
            <a:fillRect/>
          </a:stretch>
        </p:blipFill>
        <p:spPr>
          <a:xfrm>
            <a:off x="6019800" y="1143001"/>
            <a:ext cx="2677884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5334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মোবাইল</a:t>
            </a:r>
            <a:endParaRPr lang="en-US" sz="3200" b="1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</a:t>
            </a:r>
            <a:endParaRPr lang="en-US" sz="3200" b="1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9068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 আজকের আলোচনা কম্পিউটারের ধারনা</a:t>
            </a:r>
            <a:endParaRPr lang="en-US" sz="3600" b="1" dirty="0">
              <a:solidFill>
                <a:srgbClr val="4F0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810000" y="5486400"/>
            <a:ext cx="5181600" cy="13716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 sz="2200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Vrinda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52400" y="5486400"/>
            <a:ext cx="3471863" cy="13716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r"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19200" y="381000"/>
            <a:ext cx="5638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6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পাঠ ঘোষনা</a:t>
            </a:r>
            <a:endParaRPr lang="en-US" sz="6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2328208"/>
            <a:ext cx="7924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66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 ধারনা</a:t>
            </a:r>
          </a:p>
          <a:p>
            <a:pPr>
              <a:defRPr/>
            </a:pPr>
            <a:r>
              <a:rPr lang="bn-BD" sz="66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/>
              </a:rPr>
              <a:t>(</a:t>
            </a:r>
            <a:r>
              <a:rPr lang="bn-BD" sz="66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শ্রেণিবিভাগ ও বৈশিষ্ট্য)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0"/>
            <a:ext cx="563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ধারনা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90513" y="1016000"/>
            <a:ext cx="8777287" cy="584200"/>
            <a:chOff x="39" y="660"/>
            <a:chExt cx="5676" cy="368"/>
          </a:xfrm>
        </p:grpSpPr>
        <p:pic>
          <p:nvPicPr>
            <p:cNvPr id="7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" y="675"/>
              <a:ext cx="57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507" y="687"/>
              <a:ext cx="1989" cy="321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/>
              <a:endParaRPr lang="en-US" sz="1800" b="1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70" y="660"/>
              <a:ext cx="51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pPr algn="l"/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কম্পিউটার কি?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7974" y="1556658"/>
            <a:ext cx="5562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:"/>
            </a:pP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Computer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শব্দটির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আভিধানিক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অর্থ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গণনা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গণনাযন্ত্র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হিসাবকারী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যন্ত্র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। </a:t>
            </a:r>
          </a:p>
          <a:p>
            <a:pPr algn="just">
              <a:buFont typeface="Wingdings" pitchFamily="2" charset="2"/>
              <a:buChar char=":"/>
            </a:pP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অর্থা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ৎ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প্রদত্ত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ডেটার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উপর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ভিত্তি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নির্দেশনা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মতো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গানিতিক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ও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যৌক্তিক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প্রণালী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সমাধা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ফলাফল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প্রদান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just">
              <a:buFont typeface="Wingdings" pitchFamily="2" charset="2"/>
              <a:buChar char=":"/>
            </a:pP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ইংরেজি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smtClean="0">
                <a:cs typeface="Times New Roman" panose="02020603050405020304" pitchFamily="18" charset="0"/>
              </a:rPr>
              <a:t>Computer </a:t>
            </a:r>
            <a:r>
              <a:rPr lang="en-US" sz="3300" dirty="0" err="1" smtClean="0">
                <a:cs typeface="Times New Roman" panose="02020603050405020304" pitchFamily="18" charset="0"/>
              </a:rPr>
              <a:t>শ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ব্দটির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উৎপত্তি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ল্যাটিন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শব্দ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cs typeface="Times New Roman" panose="02020603050405020304" pitchFamily="18" charset="0"/>
              </a:rPr>
              <a:t>Computare</a:t>
            </a:r>
            <a:r>
              <a:rPr lang="bn-BD" sz="3300" dirty="0" smtClean="0">
                <a:cs typeface="SolaimanLipi" pitchFamily="65" charset="0"/>
              </a:rPr>
              <a:t> 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। </a:t>
            </a:r>
            <a:endParaRPr lang="bn-BD" sz="3300" dirty="0" smtClean="0"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" name="Picture 7" descr="acer-aspire-ie-3450-desktop-pc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981200"/>
            <a:ext cx="3505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k1">
  <a:themeElements>
    <a:clrScheme name="b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k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computer_ppt1_dt</Template>
  <TotalTime>2057</TotalTime>
  <Words>845</Words>
  <Application>Microsoft Office PowerPoint</Application>
  <PresentationFormat>On-screen Show (4:3)</PresentationFormat>
  <Paragraphs>194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Courier New</vt:lpstr>
      <vt:lpstr>NikoshBAN</vt:lpstr>
      <vt:lpstr>SolaimanLipi</vt:lpstr>
      <vt:lpstr>Times New Roman</vt:lpstr>
      <vt:lpstr>Vrinda</vt:lpstr>
      <vt:lpstr>Wingdings</vt:lpstr>
      <vt:lpstr>Wingdings 3</vt:lpstr>
      <vt:lpstr>bk1</vt:lpstr>
      <vt:lpstr>Packager Shell Object</vt:lpstr>
      <vt:lpstr>PowerPoint Presentation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কম্পিউটারের বৈশিষ্ট্য </vt:lpstr>
      <vt:lpstr>কম্পিউটারের বৈশিষ্ট্য 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>XYZ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Md.Manjur-E-Elahee</cp:lastModifiedBy>
  <cp:revision>402</cp:revision>
  <dcterms:created xsi:type="dcterms:W3CDTF">2009-07-19T06:03:34Z</dcterms:created>
  <dcterms:modified xsi:type="dcterms:W3CDTF">2013-05-14T14:22:22Z</dcterms:modified>
</cp:coreProperties>
</file>